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1"/>
            <a:ext cx="2972421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027" y="1"/>
            <a:ext cx="2972421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413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6421" y="4473576"/>
            <a:ext cx="5485158" cy="3660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8829676"/>
            <a:ext cx="2972421" cy="466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027" y="8829676"/>
            <a:ext cx="2972421" cy="466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6d51f507b_1_103:notes"/>
          <p:cNvSpPr/>
          <p:nvPr>
            <p:ph idx="2" type="sldImg"/>
          </p:nvPr>
        </p:nvSpPr>
        <p:spPr>
          <a:xfrm>
            <a:off x="6413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6d51f507b_1_103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96d51f507b_1_103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6efb1cabf_0_15:notes"/>
          <p:cNvSpPr/>
          <p:nvPr>
            <p:ph idx="2" type="sldImg"/>
          </p:nvPr>
        </p:nvSpPr>
        <p:spPr>
          <a:xfrm>
            <a:off x="6413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96efb1cabf_0_15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396efb1cabf_0_15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ef45bfe0fc_0_23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1ef45bfe0fc_0_23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c2085fffe3_0_0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"Welcome, everyone. We’ve all seen the headlines about AI replacing jobs or writing perfect essays. But in Nursing Education, we don’t deal in headlines; we deal in outcomes. The abstract for this session isn't about 'The Magic of AI'—it’s about the </a:t>
            </a:r>
            <a:r>
              <a:rPr i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measurable impact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Before we dive into the numbers, I want to address the elephant in the room: Most of us feel like we’re behind. If you feel like a beginner, you’re actually in the super-majority. Today is about moving from 'What is this?' to 'How does this save me four hours a week?' while keeping our students safe. We are here to reclaim our 'quality time'—the time we spend coaching and mentoring, which is the heart of nursing."</a:t>
            </a:r>
            <a:endParaRPr sz="1500"/>
          </a:p>
        </p:txBody>
      </p:sp>
      <p:sp>
        <p:nvSpPr>
          <p:cNvPr id="113" name="Google Shape;113;g2c2085fffe3_0_0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96d4fec6b2_0_30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96d4fec6b2_0_30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 "Don't be afraid to take that first step, and empower your faculty to do the same." –Scott Dolan, Clark State Dean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"Let’s look at who we are right now. In a recent survey of over 500 of our peers, </a:t>
            </a:r>
            <a:r>
              <a:rPr b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92.8%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identified as either Beginner or Intermediate. Specifically, 65%—the vast majority—are at the 'Beginner' stage. Not a single person in that group felt like an 'Expert.'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396d4fec6b2_0_30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96d4fec6b2_0_0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96d4fec6b2_0_0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Why does that matter? It means the 'Foundational Training' we’re discussing today isn't just a suggestion; it’s a requirement. But here is the 'Hook': Even as beginners, the expectations are massive. </a:t>
            </a:r>
            <a:r>
              <a:rPr b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100% of respondents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expect AI to save them at least an hour a week. And nearly half—</a:t>
            </a:r>
            <a:r>
              <a:rPr b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42%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—anticipate saving four or more hours. Think about that. In a field plagued by burnout, we are looking at a tool that could give us back half a day, every single week. That is the 'Worth It' equation we need to solve."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96d4fec6b2_0_0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96d4fec6b2_0_6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96d4fec6b2_0_6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96d4fec6b2_0_6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6d4fec6b2_0_12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96d4fec6b2_0_12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 mission guided by four dynamic and integrated core values Caring, Integrity, Diversity &amp; Inclusion, and Excellence</a:t>
            </a:r>
            <a:b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"When we talk about saving those 4+ hours, we can’t do it at the expense of quality. We use three pillars to measure success: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1100"/>
              <a:buAutoNum type="arabicPeriod"/>
            </a:pPr>
            <a:r>
              <a:rPr b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Safety: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65% of you said your primary goal is 'Saving Time.' But in nursing, time saved is wasted if the clinical guidelines are wrong. We don't just 'use' AI; we audit it.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AutoNum type="arabicPeriod"/>
            </a:pPr>
            <a:r>
              <a:rPr b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Effectiveness: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61% of our peers want to increase student engagement. We measure effectiveness by asking: Does this AI-generated case study help the student meet the rubric better than the one I spent three hours writing?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100"/>
              <a:buAutoNum type="arabicPeriod"/>
            </a:pPr>
            <a:r>
              <a:rPr b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Bias Awareness: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AI is a mirror. If the internet has a bias, the AI has a bias. We teach our students to be 'Internal Auditors'—to spot when an AI care plan misses the mark on social determinants of health."</a:t>
            </a:r>
            <a:endParaRPr/>
          </a:p>
        </p:txBody>
      </p:sp>
      <p:sp>
        <p:nvSpPr>
          <p:cNvPr id="209" name="Google Shape;209;g396d4fec6b2_0_12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b627d0362_0_1580:notes"/>
          <p:cNvSpPr/>
          <p:nvPr>
            <p:ph idx="2" type="sldImg"/>
          </p:nvPr>
        </p:nvSpPr>
        <p:spPr>
          <a:xfrm>
            <a:off x="6413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b627d0362_0_1580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fb627d0362_0_1580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96d4fec6b2_0_18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96d4fec6b2_0_18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"So, how do we actually get those 4 hours back? We use a 'Person-in-the-Middle' framework. Think of a tools from software/resources you use- like </a:t>
            </a:r>
            <a:r>
              <a:rPr i="1"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Assist in Nursing Central</a:t>
            </a: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. It’s not an 'Auto-Pilot'; it’s a 'Co-Pilot.'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You—the faculty—are the filter. You prompt the tool, you review the output for clinical accuracy, and you de-identify any data to stay HIPAA compliant. This is how 57% of our peers are planning to provide 'Personalized Learning.' You take the AI’s draft, apply your 20 years of clinical expertise, and deliver a high-quality product to the student in a fraction of the time. We are moving from 'Content Creators' to 'Content Curators.'"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96d4fec6b2_0_18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96d4fec6b2_0_24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96d4fec6b2_0_24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"Finally, we have to talk about the guardrails. We want 'Accountable Innovation.' This means clear course policies: Tell your students exactly when they can use AI and when they can’t.</a:t>
            </a:r>
            <a:endParaRPr sz="11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Our roadmap to confidence is built on peer norms. As that 65% of 'Beginners' starts sharing prompts and wins with each other, our literacy rises. We don't need to be computer scientists; we just need to be AI-literate nurses. We’re building a defensible future where AI handles the administrative 'weight' and we handle the human 'connection.'</a:t>
            </a:r>
            <a:endParaRPr/>
          </a:p>
        </p:txBody>
      </p:sp>
      <p:sp>
        <p:nvSpPr>
          <p:cNvPr id="271" name="Google Shape;271;g396d4fec6b2_0_24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6:notes"/>
          <p:cNvSpPr/>
          <p:nvPr>
            <p:ph idx="2" type="sldImg"/>
          </p:nvPr>
        </p:nvSpPr>
        <p:spPr>
          <a:xfrm>
            <a:off x="641363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6efb1cabf_0_8:notes"/>
          <p:cNvSpPr/>
          <p:nvPr>
            <p:ph idx="2" type="sldImg"/>
          </p:nvPr>
        </p:nvSpPr>
        <p:spPr>
          <a:xfrm>
            <a:off x="6413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96efb1cabf_0_8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96efb1cabf_0_8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96d51f507b_1_88:notes"/>
          <p:cNvSpPr/>
          <p:nvPr>
            <p:ph idx="2" type="sldImg"/>
          </p:nvPr>
        </p:nvSpPr>
        <p:spPr>
          <a:xfrm>
            <a:off x="6413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96d51f507b_1_88:notes"/>
          <p:cNvSpPr txBox="1"/>
          <p:nvPr>
            <p:ph idx="1" type="body"/>
          </p:nvPr>
        </p:nvSpPr>
        <p:spPr>
          <a:xfrm>
            <a:off x="686421" y="4473576"/>
            <a:ext cx="5485200" cy="3660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96d51f507b_1_88:notes"/>
          <p:cNvSpPr txBox="1"/>
          <p:nvPr>
            <p:ph idx="12" type="sldNum"/>
          </p:nvPr>
        </p:nvSpPr>
        <p:spPr>
          <a:xfrm>
            <a:off x="3884027" y="8829676"/>
            <a:ext cx="2972400" cy="46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_title_bkgd.png" id="15" name="Google Shape;15;p2"/>
          <p:cNvPicPr preferRelativeResize="0"/>
          <p:nvPr/>
        </p:nvPicPr>
        <p:blipFill/>
        <p:spPr>
          <a:xfrm>
            <a:off x="2605" y="0"/>
            <a:ext cx="91387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bound_logo.pdf"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194955"/>
            <a:ext cx="1411605" cy="94107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>
            <p:ph type="ctrTitle"/>
          </p:nvPr>
        </p:nvSpPr>
        <p:spPr>
          <a:xfrm>
            <a:off x="2956186" y="1429253"/>
            <a:ext cx="56673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2956175" y="2679750"/>
            <a:ext cx="56673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2" type="subTitle"/>
          </p:nvPr>
        </p:nvSpPr>
        <p:spPr>
          <a:xfrm>
            <a:off x="2956175" y="3512100"/>
            <a:ext cx="56673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57200" y="1289304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with Subhead">
  <p:cSld name="OBJECT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subTitle"/>
          </p:nvPr>
        </p:nvSpPr>
        <p:spPr>
          <a:xfrm>
            <a:off x="456448" y="1289304"/>
            <a:ext cx="8229600" cy="370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>
              <a:spcBef>
                <a:spcPts val="400"/>
              </a:spcBef>
              <a:spcAft>
                <a:spcPts val="0"/>
              </a:spcAft>
              <a:buSzPts val="2100"/>
              <a:buNone/>
              <a:defRPr b="1"/>
            </a:lvl1pPr>
            <a:lvl2pPr lvl="1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2" type="body"/>
          </p:nvPr>
        </p:nvSpPr>
        <p:spPr>
          <a:xfrm>
            <a:off x="457200" y="1722679"/>
            <a:ext cx="8229600" cy="29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57200" y="1289304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648200" y="1289304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with Subheads" type="twoTxTwoObj">
  <p:cSld name="TWO_OBJECTS_WITH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457200" y="172259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34" name="Google Shape;34;p6"/>
          <p:cNvSpPr txBox="1"/>
          <p:nvPr>
            <p:ph idx="2" type="body"/>
          </p:nvPr>
        </p:nvSpPr>
        <p:spPr>
          <a:xfrm>
            <a:off x="4645027" y="172259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35" name="Google Shape;35;p6"/>
          <p:cNvSpPr txBox="1"/>
          <p:nvPr>
            <p:ph idx="3" type="subTitle"/>
          </p:nvPr>
        </p:nvSpPr>
        <p:spPr>
          <a:xfrm>
            <a:off x="4645152" y="1289304"/>
            <a:ext cx="4041600" cy="370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1pPr>
            <a:lvl2pPr lvl="1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4" type="subTitle"/>
          </p:nvPr>
        </p:nvSpPr>
        <p:spPr>
          <a:xfrm>
            <a:off x="456452" y="1289304"/>
            <a:ext cx="4041600" cy="370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with Image">
  <p:cSld name="TWO_OBJECTS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5"/>
            <a:ext cx="9144003" cy="5143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bound_logo.pdf" id="39" name="Google Shape;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563" y="191863"/>
            <a:ext cx="1046273" cy="69751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"/>
          <p:cNvSpPr txBox="1"/>
          <p:nvPr>
            <p:ph type="title"/>
          </p:nvPr>
        </p:nvSpPr>
        <p:spPr>
          <a:xfrm>
            <a:off x="412575" y="1104123"/>
            <a:ext cx="3748500" cy="15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2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4983000" y="1104125"/>
            <a:ext cx="3748500" cy="3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One Column with Subhead and Image">
  <p:cSld name="TWO_OBJECTS_1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5"/>
            <a:ext cx="9144003" cy="5143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bound_logo.pdf" id="44" name="Google Shape;4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563" y="191863"/>
            <a:ext cx="1046273" cy="69751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/>
          <p:nvPr>
            <p:ph type="title"/>
          </p:nvPr>
        </p:nvSpPr>
        <p:spPr>
          <a:xfrm>
            <a:off x="412575" y="1104127"/>
            <a:ext cx="3748500" cy="15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  <a:defRPr sz="2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4983000" y="1631150"/>
            <a:ext cx="3748500" cy="31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1750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048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47" name="Google Shape;47;p8"/>
          <p:cNvSpPr txBox="1"/>
          <p:nvPr>
            <p:ph idx="2" type="subTitle"/>
          </p:nvPr>
        </p:nvSpPr>
        <p:spPr>
          <a:xfrm>
            <a:off x="4983000" y="1197875"/>
            <a:ext cx="3748500" cy="370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 Layou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cus - Section Header">
  <p:cSld name="BLANK_1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0"/>
          <p:cNvSpPr txBox="1"/>
          <p:nvPr>
            <p:ph type="title"/>
          </p:nvPr>
        </p:nvSpPr>
        <p:spPr>
          <a:xfrm>
            <a:off x="457200" y="21430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Unbound_logo.pdf" id="53" name="Google Shape;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563" y="191863"/>
            <a:ext cx="1046273" cy="697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Image Caption">
  <p:cSld name="CUSTOM_2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1"/>
          <p:cNvSpPr txBox="1"/>
          <p:nvPr>
            <p:ph idx="1" type="subTitle"/>
          </p:nvPr>
        </p:nvSpPr>
        <p:spPr>
          <a:xfrm>
            <a:off x="724948" y="4417700"/>
            <a:ext cx="7697400" cy="370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lvl="1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3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CUSTOM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_title_bkgd.png" id="60" name="Google Shape;60;p13"/>
          <p:cNvPicPr preferRelativeResize="0"/>
          <p:nvPr/>
        </p:nvPicPr>
        <p:blipFill/>
        <p:spPr>
          <a:xfrm>
            <a:off x="2605" y="0"/>
            <a:ext cx="91387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bound_logo.pdf" id="61" name="Google Shape;6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194955"/>
            <a:ext cx="1411605" cy="94107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>
            <p:ph type="ctrTitle"/>
          </p:nvPr>
        </p:nvSpPr>
        <p:spPr>
          <a:xfrm>
            <a:off x="2953475" y="1755600"/>
            <a:ext cx="567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2953500" y="2224983"/>
            <a:ext cx="567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spcBef>
                <a:spcPts val="40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p13"/>
          <p:cNvSpPr txBox="1"/>
          <p:nvPr>
            <p:ph idx="2" type="subTitle"/>
          </p:nvPr>
        </p:nvSpPr>
        <p:spPr>
          <a:xfrm>
            <a:off x="2953550" y="2694367"/>
            <a:ext cx="567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spcBef>
                <a:spcPts val="40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3" type="subTitle"/>
          </p:nvPr>
        </p:nvSpPr>
        <p:spPr>
          <a:xfrm>
            <a:off x="2953525" y="3163750"/>
            <a:ext cx="567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spcBef>
                <a:spcPts val="40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6" name="Google Shape;66;p13"/>
          <p:cNvSpPr txBox="1"/>
          <p:nvPr/>
        </p:nvSpPr>
        <p:spPr>
          <a:xfrm>
            <a:off x="2957363" y="4402075"/>
            <a:ext cx="3151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Follow Unbound Medicine:</a:t>
            </a:r>
            <a:endParaRPr sz="1800"/>
          </a:p>
        </p:txBody>
      </p:sp>
      <p:pic>
        <p:nvPicPr>
          <p:cNvPr id="67" name="Google Shape;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6569" y="4376900"/>
            <a:ext cx="2371830" cy="4210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2957375" y="502925"/>
            <a:ext cx="5670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64000" spcFirstLastPara="1" rIns="6400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7D7D7D"/>
                </a:solidFill>
              </a:rPr>
              <a:t>Thank You!</a:t>
            </a:r>
            <a:endParaRPr sz="36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_title_bkgd.png" id="70" name="Google Shape;7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03" y="0"/>
            <a:ext cx="685409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>
            <p:ph type="ctrTitle"/>
          </p:nvPr>
        </p:nvSpPr>
        <p:spPr>
          <a:xfrm>
            <a:off x="2956186" y="1376827"/>
            <a:ext cx="56673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9pPr>
          </a:lstStyle>
          <a:p/>
        </p:txBody>
      </p:sp>
      <p:sp>
        <p:nvSpPr>
          <p:cNvPr id="72" name="Google Shape;72;p14"/>
          <p:cNvSpPr txBox="1"/>
          <p:nvPr>
            <p:ph idx="1" type="subTitle"/>
          </p:nvPr>
        </p:nvSpPr>
        <p:spPr>
          <a:xfrm>
            <a:off x="2956186" y="2765101"/>
            <a:ext cx="56673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6" name="Google Shape;76;p14"/>
          <p:cNvPicPr preferRelativeResize="0"/>
          <p:nvPr/>
        </p:nvPicPr>
        <p:blipFill rotWithShape="1">
          <a:blip r:embed="rId3">
            <a:alphaModFix/>
          </a:blip>
          <a:srcRect b="0" l="0" r="58479" t="0"/>
          <a:stretch/>
        </p:blipFill>
        <p:spPr>
          <a:xfrm>
            <a:off x="3564700" y="36563"/>
            <a:ext cx="2014601" cy="1213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OBJECT_2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457200" y="1299473"/>
            <a:ext cx="8229600" cy="3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type="title"/>
          </p:nvPr>
        </p:nvSpPr>
        <p:spPr>
          <a:xfrm>
            <a:off x="1353300" y="342863"/>
            <a:ext cx="73335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600" lIns="91425" spcFirstLastPara="1" rIns="91425" wrap="square" tIns="45700">
            <a:norm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00"/>
            </a:lvl9pPr>
          </a:lstStyle>
          <a:p/>
        </p:txBody>
      </p:sp>
      <p:sp>
        <p:nvSpPr>
          <p:cNvPr id="81" name="Google Shape;81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b="1" i="0" sz="3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457200" y="1200152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Unbound_logo.pdf" id="13" name="Google Shape;13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2563" y="191863"/>
            <a:ext cx="1046273" cy="69751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hyperlink" Target="https://www.who.int/publications/i/item/9789240084759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google.com/search?q=https://www.aacnursing.org/Essentials" TargetMode="External"/><Relationship Id="rId4" Type="http://schemas.openxmlformats.org/officeDocument/2006/relationships/hyperlink" Target="https://www.google.com/search?q=https://www.nln.org/about/advocacy-public-policy/nln-vision-series-position-statements" TargetMode="External"/><Relationship Id="rId9" Type="http://schemas.openxmlformats.org/officeDocument/2006/relationships/hyperlink" Target="https://www.who.int/publications/i/item/9789240084759" TargetMode="External"/><Relationship Id="rId5" Type="http://schemas.openxmlformats.org/officeDocument/2006/relationships/hyperlink" Target="https://www.google.com/search?q=https://www.ncsbn.org/publications/ngn-news-special-edition" TargetMode="External"/><Relationship Id="rId6" Type="http://schemas.openxmlformats.org/officeDocument/2006/relationships/hyperlink" Target="https://www.google.com/search?q=https://doi.org/10.48550/arXiv.2306.10052" TargetMode="External"/><Relationship Id="rId7" Type="http://schemas.openxmlformats.org/officeDocument/2006/relationships/hyperlink" Target="https://www.google.com/search?q=https://tech.ed.gov/ai/" TargetMode="External"/><Relationship Id="rId8" Type="http://schemas.openxmlformats.org/officeDocument/2006/relationships/hyperlink" Target="https://www.hhs.gov/hipaa/index.html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ctrTitle"/>
          </p:nvPr>
        </p:nvSpPr>
        <p:spPr>
          <a:xfrm>
            <a:off x="2956175" y="1429248"/>
            <a:ext cx="5667300" cy="1972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100">
                <a:solidFill>
                  <a:srgbClr val="7D7D7D"/>
                </a:solidFill>
              </a:rPr>
              <a:t>Measuring the Positive Impact of Generative AI in Nursing Education</a:t>
            </a:r>
            <a:endParaRPr>
              <a:solidFill>
                <a:srgbClr val="7D7D7D"/>
              </a:solidFill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975" y="1502663"/>
            <a:ext cx="2350444" cy="235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1638300" y="266700"/>
            <a:ext cx="7048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9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A Note on Transparency / Conflict of Interest</a:t>
            </a:r>
            <a:endParaRPr b="1" sz="259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p17"/>
          <p:cNvGrpSpPr/>
          <p:nvPr/>
        </p:nvGrpSpPr>
        <p:grpSpPr>
          <a:xfrm>
            <a:off x="647700" y="1381125"/>
            <a:ext cx="3657600" cy="3048000"/>
            <a:chOff x="0" y="0"/>
            <a:chExt cx="3657600" cy="3048000"/>
          </a:xfrm>
        </p:grpSpPr>
        <p:sp>
          <p:nvSpPr>
            <p:cNvPr id="97" name="Google Shape;97;p17"/>
            <p:cNvSpPr/>
            <p:nvPr/>
          </p:nvSpPr>
          <p:spPr>
            <a:xfrm>
              <a:off x="0" y="0"/>
              <a:ext cx="3657600" cy="3048000"/>
            </a:xfrm>
            <a:prstGeom prst="roundRect">
              <a:avLst>
                <a:gd fmla="val 375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0" y="0"/>
              <a:ext cx="36576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7"/>
            <p:cNvSpPr txBox="1"/>
            <p:nvPr/>
          </p:nvSpPr>
          <p:spPr>
            <a:xfrm>
              <a:off x="266700" y="266700"/>
              <a:ext cx="3124200" cy="251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handshake</a:t>
              </a:r>
              <a:endParaRPr sz="32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Welcome</a:t>
              </a:r>
              <a:endParaRPr b="1" sz="1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We are thrilled to share this presentation with you today.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100;p17"/>
          <p:cNvGrpSpPr/>
          <p:nvPr/>
        </p:nvGrpSpPr>
        <p:grpSpPr>
          <a:xfrm>
            <a:off x="4610100" y="1381125"/>
            <a:ext cx="3886200" cy="3048000"/>
            <a:chOff x="0" y="0"/>
            <a:chExt cx="3886200" cy="3048000"/>
          </a:xfrm>
        </p:grpSpPr>
        <p:sp>
          <p:nvSpPr>
            <p:cNvPr id="101" name="Google Shape;101;p17"/>
            <p:cNvSpPr/>
            <p:nvPr/>
          </p:nvSpPr>
          <p:spPr>
            <a:xfrm>
              <a:off x="0" y="0"/>
              <a:ext cx="3886200" cy="3048000"/>
            </a:xfrm>
            <a:prstGeom prst="roundRect">
              <a:avLst>
                <a:gd fmla="val 375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7"/>
            <p:cNvSpPr/>
            <p:nvPr/>
          </p:nvSpPr>
          <p:spPr>
            <a:xfrm>
              <a:off x="0" y="0"/>
              <a:ext cx="38862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7"/>
            <p:cNvSpPr txBox="1"/>
            <p:nvPr/>
          </p:nvSpPr>
          <p:spPr>
            <a:xfrm>
              <a:off x="266700" y="266700"/>
              <a:ext cx="3352800" cy="251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verified_user</a:t>
              </a:r>
              <a:endParaRPr sz="32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Disclosure &amp; Sponsorship</a:t>
              </a:r>
              <a:endParaRPr b="1" sz="1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In the spirit of transparency, please note that this session is sponsored by Unbound Medicine, Inc., and the speaker is a proud employee of the organization, which provides solutions and services related to today's discussion.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>
                <a:solidFill>
                  <a:srgbClr val="7D7D7D"/>
                </a:solidFill>
              </a:rPr>
              <a:t>Welcome</a:t>
            </a:r>
            <a:endParaRPr b="1" i="0" u="none" cap="none" strike="noStrike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8" title="Courtney McNulty Headshot 2025.jpg"/>
          <p:cNvPicPr preferRelativeResize="0"/>
          <p:nvPr/>
        </p:nvPicPr>
        <p:blipFill rotWithShape="1">
          <a:blip r:embed="rId3">
            <a:alphaModFix/>
          </a:blip>
          <a:srcRect b="40566" l="19934" r="19934" t="13716"/>
          <a:stretch/>
        </p:blipFill>
        <p:spPr>
          <a:xfrm>
            <a:off x="1155725" y="1888767"/>
            <a:ext cx="2077800" cy="2068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/>
        </p:nvSpPr>
        <p:spPr>
          <a:xfrm>
            <a:off x="4246800" y="2210063"/>
            <a:ext cx="4490700" cy="14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</a:rPr>
              <a:t>Courtney McNulty</a:t>
            </a:r>
            <a:endParaRPr b="1"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hlink"/>
                </a:solidFill>
              </a:rPr>
              <a:t>Product</a:t>
            </a:r>
            <a:r>
              <a:rPr lang="en-US" sz="2400">
                <a:solidFill>
                  <a:schemeClr val="hlink"/>
                </a:solidFill>
              </a:rPr>
              <a:t> Manager</a:t>
            </a:r>
            <a:endParaRPr sz="24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Unbound Medicine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1638300" y="266700"/>
            <a:ext cx="7048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endParaRPr b="1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19"/>
          <p:cNvGrpSpPr/>
          <p:nvPr/>
        </p:nvGrpSpPr>
        <p:grpSpPr>
          <a:xfrm>
            <a:off x="457200" y="1285875"/>
            <a:ext cx="1943100" cy="3238500"/>
            <a:chOff x="0" y="0"/>
            <a:chExt cx="1943100" cy="3238500"/>
          </a:xfrm>
        </p:grpSpPr>
        <p:sp>
          <p:nvSpPr>
            <p:cNvPr id="117" name="Google Shape;117;p19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9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swap_horiz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Shift</a:t>
              </a:r>
              <a:endParaRPr b="1"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From "Future Possibility" to "Present-Day Variable." Looking at how AI has changed this year alone.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120;p19"/>
          <p:cNvGrpSpPr/>
          <p:nvPr/>
        </p:nvGrpSpPr>
        <p:grpSpPr>
          <a:xfrm>
            <a:off x="2552700" y="1285875"/>
            <a:ext cx="1943100" cy="3238500"/>
            <a:chOff x="0" y="0"/>
            <a:chExt cx="1943100" cy="3238500"/>
          </a:xfrm>
        </p:grpSpPr>
        <p:sp>
          <p:nvSpPr>
            <p:cNvPr id="121" name="Google Shape;121;p19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9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9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track_changes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Mission</a:t>
              </a:r>
              <a:endParaRPr b="1"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Reclaiming "Quality Time" for coaching and mentorship.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124;p19"/>
          <p:cNvGrpSpPr/>
          <p:nvPr/>
        </p:nvGrpSpPr>
        <p:grpSpPr>
          <a:xfrm>
            <a:off x="4648200" y="1285875"/>
            <a:ext cx="1943100" cy="3238500"/>
            <a:chOff x="0" y="0"/>
            <a:chExt cx="1943100" cy="3238500"/>
          </a:xfrm>
        </p:grpSpPr>
        <p:sp>
          <p:nvSpPr>
            <p:cNvPr id="125" name="Google Shape;125;p19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9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9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groups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Workshop</a:t>
              </a:r>
              <a:endParaRPr b="1"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Why Human-first and last is essential to utilizing Generative AI.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19"/>
          <p:cNvGrpSpPr/>
          <p:nvPr/>
        </p:nvGrpSpPr>
        <p:grpSpPr>
          <a:xfrm>
            <a:off x="6743700" y="1285875"/>
            <a:ext cx="1943100" cy="3238500"/>
            <a:chOff x="0" y="0"/>
            <a:chExt cx="1943100" cy="3238500"/>
          </a:xfrm>
        </p:grpSpPr>
        <p:sp>
          <p:nvSpPr>
            <p:cNvPr id="129" name="Google Shape;129;p19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9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fact_check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Future</a:t>
              </a:r>
              <a:endParaRPr b="1"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A measured look at faculty and student </a:t>
              </a:r>
              <a:r>
                <a:rPr lang="en-US" sz="1100">
                  <a:solidFill>
                    <a:srgbClr val="475569"/>
                  </a:solidFill>
                </a:rPr>
                <a:t>use cases moving forward.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1638300" y="266700"/>
            <a:ext cx="7048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The Reality Check: AI Literacy</a:t>
            </a:r>
            <a:endParaRPr b="1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20"/>
          <p:cNvGrpSpPr/>
          <p:nvPr/>
        </p:nvGrpSpPr>
        <p:grpSpPr>
          <a:xfrm>
            <a:off x="457200" y="1285875"/>
            <a:ext cx="1943100" cy="3238500"/>
            <a:chOff x="0" y="0"/>
            <a:chExt cx="1943100" cy="3238500"/>
          </a:xfrm>
        </p:grpSpPr>
        <p:sp>
          <p:nvSpPr>
            <p:cNvPr id="139" name="Google Shape;139;p20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0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school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92.8%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Faculty Base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Identify as "Beginner" or "Intermediate."</a:t>
              </a:r>
              <a:endParaRPr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" name="Google Shape;142;p20"/>
          <p:cNvGrpSpPr/>
          <p:nvPr/>
        </p:nvGrpSpPr>
        <p:grpSpPr>
          <a:xfrm>
            <a:off x="2552700" y="1285875"/>
            <a:ext cx="1943100" cy="3238500"/>
            <a:chOff x="0" y="0"/>
            <a:chExt cx="1943100" cy="3238500"/>
          </a:xfrm>
        </p:grpSpPr>
        <p:sp>
          <p:nvSpPr>
            <p:cNvPr id="143" name="Google Shape;143;p20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0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trending_up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65.1%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Beginner Majority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At the very start of their AI journey.</a:t>
              </a:r>
              <a:endParaRPr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20"/>
          <p:cNvGrpSpPr/>
          <p:nvPr/>
        </p:nvGrpSpPr>
        <p:grpSpPr>
          <a:xfrm>
            <a:off x="4648200" y="1285875"/>
            <a:ext cx="1943100" cy="3238500"/>
            <a:chOff x="0" y="0"/>
            <a:chExt cx="1943100" cy="3238500"/>
          </a:xfrm>
        </p:grpSpPr>
        <p:sp>
          <p:nvSpPr>
            <p:cNvPr id="147" name="Google Shape;147;p20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0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star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&lt;1%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"Expert" Myth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Self-rated as "Experts"—we are all pioneers.</a:t>
              </a:r>
              <a:endParaRPr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20"/>
          <p:cNvGrpSpPr/>
          <p:nvPr/>
        </p:nvGrpSpPr>
        <p:grpSpPr>
          <a:xfrm>
            <a:off x="6743700" y="1285875"/>
            <a:ext cx="1943100" cy="3238500"/>
            <a:chOff x="0" y="0"/>
            <a:chExt cx="1943100" cy="3238500"/>
          </a:xfrm>
        </p:grpSpPr>
        <p:sp>
          <p:nvSpPr>
            <p:cNvPr id="151" name="Google Shape;151;p20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0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0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flag</a:t>
              </a:r>
              <a:endParaRPr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#1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Key Priority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Foundational training for institutional acceptance.</a:t>
              </a:r>
              <a:endParaRPr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>
            <p:ph type="title"/>
          </p:nvPr>
        </p:nvSpPr>
        <p:spPr>
          <a:xfrm>
            <a:off x="1638595" y="205975"/>
            <a:ext cx="7048200" cy="857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The Efficiency Hook</a:t>
            </a:r>
            <a:endParaRPr b="1" i="0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21"/>
          <p:cNvGrpSpPr/>
          <p:nvPr/>
        </p:nvGrpSpPr>
        <p:grpSpPr>
          <a:xfrm>
            <a:off x="457200" y="1285875"/>
            <a:ext cx="1943100" cy="3238500"/>
            <a:chOff x="0" y="0"/>
            <a:chExt cx="1943100" cy="3238500"/>
          </a:xfrm>
        </p:grpSpPr>
        <p:sp>
          <p:nvSpPr>
            <p:cNvPr id="161" name="Google Shape;161;p21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1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groups</a:t>
              </a:r>
              <a:endParaRPr b="0"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100%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Consensus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100% of respondents expect to save at least 1 hour/week.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21"/>
          <p:cNvGrpSpPr/>
          <p:nvPr/>
        </p:nvGrpSpPr>
        <p:grpSpPr>
          <a:xfrm>
            <a:off x="2552700" y="1285875"/>
            <a:ext cx="1943100" cy="3238500"/>
            <a:chOff x="0" y="0"/>
            <a:chExt cx="1943100" cy="3238500"/>
          </a:xfrm>
        </p:grpSpPr>
        <p:sp>
          <p:nvSpPr>
            <p:cNvPr id="165" name="Google Shape;165;p21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1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schedule</a:t>
              </a:r>
              <a:endParaRPr b="0"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38%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Baseline Win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38% expect 1–2 hours of immediate relief.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21"/>
          <p:cNvGrpSpPr/>
          <p:nvPr/>
        </p:nvGrpSpPr>
        <p:grpSpPr>
          <a:xfrm>
            <a:off x="4648200" y="1285875"/>
            <a:ext cx="1943100" cy="3238500"/>
            <a:chOff x="0" y="0"/>
            <a:chExt cx="1943100" cy="3238500"/>
          </a:xfrm>
        </p:grpSpPr>
        <p:sp>
          <p:nvSpPr>
            <p:cNvPr id="169" name="Google Shape;169;p21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1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bolt</a:t>
              </a:r>
              <a:endParaRPr b="0"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42%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High-Impact Win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42% anticipate saving 4+ hours per week.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21"/>
          <p:cNvGrpSpPr/>
          <p:nvPr/>
        </p:nvGrpSpPr>
        <p:grpSpPr>
          <a:xfrm>
            <a:off x="6743700" y="1285875"/>
            <a:ext cx="1943100" cy="3238500"/>
            <a:chOff x="0" y="0"/>
            <a:chExt cx="1943100" cy="3238500"/>
          </a:xfrm>
        </p:grpSpPr>
        <p:sp>
          <p:nvSpPr>
            <p:cNvPr id="173" name="Google Shape;173;p21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1"/>
            <p:cNvSpPr txBox="1"/>
            <p:nvPr/>
          </p:nvSpPr>
          <p:spPr>
            <a:xfrm>
              <a:off x="152400" y="228600"/>
              <a:ext cx="1638300" cy="276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handshake</a:t>
              </a:r>
              <a:endParaRPr b="0" sz="26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Goal</a:t>
              </a:r>
              <a:endParaRPr b="1" sz="28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Human Connection</a:t>
              </a:r>
              <a:endParaRPr b="1" sz="14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Trading administrative "weight" for human "connection."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>
            <p:ph type="title"/>
          </p:nvPr>
        </p:nvSpPr>
        <p:spPr>
          <a:xfrm>
            <a:off x="1638300" y="266700"/>
            <a:ext cx="7048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The Strategic “Why”</a:t>
            </a:r>
            <a:endParaRPr b="1" i="0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22"/>
          <p:cNvGrpSpPr/>
          <p:nvPr/>
        </p:nvGrpSpPr>
        <p:grpSpPr>
          <a:xfrm>
            <a:off x="457200" y="1285875"/>
            <a:ext cx="1943100" cy="3238500"/>
            <a:chOff x="0" y="0"/>
            <a:chExt cx="1943100" cy="3238500"/>
          </a:xfrm>
        </p:grpSpPr>
        <p:sp>
          <p:nvSpPr>
            <p:cNvPr id="183" name="Google Shape;183;p22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5" name="Google Shape;185;p22"/>
            <p:cNvGrpSpPr/>
            <p:nvPr/>
          </p:nvGrpSpPr>
          <p:grpSpPr>
            <a:xfrm>
              <a:off x="152400" y="228600"/>
              <a:ext cx="1638300" cy="2762400"/>
              <a:chOff x="0" y="0"/>
              <a:chExt cx="1638300" cy="2762400"/>
            </a:xfrm>
          </p:grpSpPr>
          <p:sp>
            <p:nvSpPr>
              <p:cNvPr id="186" name="Google Shape;186;p22"/>
              <p:cNvSpPr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22"/>
              <p:cNvSpPr txBox="1"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>
                    <a:solidFill>
                      <a:srgbClr val="B81C34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schedule</a:t>
                </a:r>
                <a:endParaRPr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1" lang="en-US" sz="2800">
                    <a:solidFill>
                      <a:srgbClr val="B81C34"/>
                    </a:solidFill>
                    <a:latin typeface="Arial"/>
                    <a:ea typeface="Arial"/>
                    <a:cs typeface="Arial"/>
                    <a:sym typeface="Arial"/>
                  </a:rPr>
                  <a:t>65%</a:t>
                </a:r>
                <a:endParaRPr b="1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Primary Goal</a:t>
                </a:r>
                <a:endParaRPr b="1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US" sz="110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"Save Myself Time" to reinvest in students.</a:t>
                </a:r>
                <a:endParaRPr b="0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8" name="Google Shape;188;p22"/>
          <p:cNvGrpSpPr/>
          <p:nvPr/>
        </p:nvGrpSpPr>
        <p:grpSpPr>
          <a:xfrm>
            <a:off x="2552700" y="1285875"/>
            <a:ext cx="1943100" cy="3238500"/>
            <a:chOff x="0" y="0"/>
            <a:chExt cx="1943100" cy="3238500"/>
          </a:xfrm>
        </p:grpSpPr>
        <p:sp>
          <p:nvSpPr>
            <p:cNvPr id="189" name="Google Shape;189;p22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2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1" name="Google Shape;191;p22"/>
            <p:cNvGrpSpPr/>
            <p:nvPr/>
          </p:nvGrpSpPr>
          <p:grpSpPr>
            <a:xfrm>
              <a:off x="152400" y="228600"/>
              <a:ext cx="1638300" cy="2762400"/>
              <a:chOff x="0" y="0"/>
              <a:chExt cx="1638300" cy="2762400"/>
            </a:xfrm>
          </p:grpSpPr>
          <p:sp>
            <p:nvSpPr>
              <p:cNvPr id="192" name="Google Shape;192;p22"/>
              <p:cNvSpPr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22"/>
              <p:cNvSpPr txBox="1"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>
                    <a:solidFill>
                      <a:srgbClr val="B81C34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auto_awesome</a:t>
                </a:r>
                <a:endParaRPr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1" lang="en-US" sz="2800">
                    <a:solidFill>
                      <a:srgbClr val="B81C34"/>
                    </a:solidFill>
                    <a:latin typeface="Arial"/>
                    <a:ea typeface="Arial"/>
                    <a:cs typeface="Arial"/>
                    <a:sym typeface="Arial"/>
                  </a:rPr>
                  <a:t>61%</a:t>
                </a:r>
                <a:endParaRPr b="1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Engagement</a:t>
                </a:r>
                <a:endParaRPr b="1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US" sz="110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Creating dynamic, interactive learning experiences.</a:t>
                </a:r>
                <a:endParaRPr b="0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4" name="Google Shape;194;p22"/>
          <p:cNvGrpSpPr/>
          <p:nvPr/>
        </p:nvGrpSpPr>
        <p:grpSpPr>
          <a:xfrm>
            <a:off x="4648200" y="1285875"/>
            <a:ext cx="1943100" cy="3238500"/>
            <a:chOff x="0" y="0"/>
            <a:chExt cx="1943100" cy="3238500"/>
          </a:xfrm>
        </p:grpSpPr>
        <p:sp>
          <p:nvSpPr>
            <p:cNvPr id="195" name="Google Shape;195;p22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2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7" name="Google Shape;197;p22"/>
            <p:cNvGrpSpPr/>
            <p:nvPr/>
          </p:nvGrpSpPr>
          <p:grpSpPr>
            <a:xfrm>
              <a:off x="152400" y="228600"/>
              <a:ext cx="1638300" cy="2762400"/>
              <a:chOff x="0" y="0"/>
              <a:chExt cx="1638300" cy="2762400"/>
            </a:xfrm>
          </p:grpSpPr>
          <p:sp>
            <p:nvSpPr>
              <p:cNvPr id="198" name="Google Shape;198;p22"/>
              <p:cNvSpPr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22"/>
              <p:cNvSpPr txBox="1"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>
                    <a:solidFill>
                      <a:srgbClr val="B81C34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tune</a:t>
                </a:r>
                <a:endParaRPr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1" lang="en-US" sz="2800">
                    <a:solidFill>
                      <a:srgbClr val="B81C34"/>
                    </a:solidFill>
                    <a:latin typeface="Arial"/>
                    <a:ea typeface="Arial"/>
                    <a:cs typeface="Arial"/>
                    <a:sym typeface="Arial"/>
                  </a:rPr>
                  <a:t>57%</a:t>
                </a:r>
                <a:endParaRPr b="1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Personalization</a:t>
                </a:r>
                <a:endParaRPr b="1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US" sz="110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Tailoring content to diverse learner needs.</a:t>
                </a:r>
                <a:endParaRPr b="0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0" name="Google Shape;200;p22"/>
          <p:cNvGrpSpPr/>
          <p:nvPr/>
        </p:nvGrpSpPr>
        <p:grpSpPr>
          <a:xfrm>
            <a:off x="6743700" y="1285875"/>
            <a:ext cx="1943100" cy="3238500"/>
            <a:chOff x="0" y="0"/>
            <a:chExt cx="1943100" cy="3238500"/>
          </a:xfrm>
        </p:grpSpPr>
        <p:sp>
          <p:nvSpPr>
            <p:cNvPr id="201" name="Google Shape;201;p22"/>
            <p:cNvSpPr/>
            <p:nvPr/>
          </p:nvSpPr>
          <p:spPr>
            <a:xfrm>
              <a:off x="0" y="0"/>
              <a:ext cx="1943100" cy="3238500"/>
            </a:xfrm>
            <a:prstGeom prst="roundRect">
              <a:avLst>
                <a:gd fmla="val 588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2"/>
            <p:cNvSpPr/>
            <p:nvPr/>
          </p:nvSpPr>
          <p:spPr>
            <a:xfrm>
              <a:off x="0" y="0"/>
              <a:ext cx="19431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3" name="Google Shape;203;p22"/>
            <p:cNvGrpSpPr/>
            <p:nvPr/>
          </p:nvGrpSpPr>
          <p:grpSpPr>
            <a:xfrm>
              <a:off x="152400" y="228600"/>
              <a:ext cx="1638300" cy="2762400"/>
              <a:chOff x="0" y="0"/>
              <a:chExt cx="1638300" cy="2762400"/>
            </a:xfrm>
          </p:grpSpPr>
          <p:sp>
            <p:nvSpPr>
              <p:cNvPr id="204" name="Google Shape;204;p22"/>
              <p:cNvSpPr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22"/>
              <p:cNvSpPr txBox="1"/>
              <p:nvPr/>
            </p:nvSpPr>
            <p:spPr>
              <a:xfrm>
                <a:off x="0" y="0"/>
                <a:ext cx="1638300" cy="276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600">
                    <a:solidFill>
                      <a:srgbClr val="B81C34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verified_user</a:t>
                </a:r>
                <a:endParaRPr sz="26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1" lang="en-US" sz="2800">
                    <a:solidFill>
                      <a:srgbClr val="B81C34"/>
                    </a:solidFill>
                    <a:latin typeface="Arial"/>
                    <a:ea typeface="Arial"/>
                    <a:cs typeface="Arial"/>
                    <a:sym typeface="Arial"/>
                  </a:rPr>
                  <a:t>31%</a:t>
                </a:r>
                <a:endParaRPr b="1" sz="28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Confidence</a:t>
                </a:r>
                <a:endParaRPr b="1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US" sz="1100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AI as a "support system" for student self-efficacy.</a:t>
                </a:r>
                <a:endParaRPr b="0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 txBox="1"/>
          <p:nvPr>
            <p:ph type="title"/>
          </p:nvPr>
        </p:nvSpPr>
        <p:spPr>
          <a:xfrm>
            <a:off x="1638300" y="266700"/>
            <a:ext cx="7048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The Three Pillars of Best Practice</a:t>
            </a:r>
            <a:endParaRPr b="1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23"/>
          <p:cNvGrpSpPr/>
          <p:nvPr/>
        </p:nvGrpSpPr>
        <p:grpSpPr>
          <a:xfrm>
            <a:off x="457200" y="1285875"/>
            <a:ext cx="2552700" cy="3238500"/>
            <a:chOff x="0" y="0"/>
            <a:chExt cx="2552700" cy="3238500"/>
          </a:xfrm>
        </p:grpSpPr>
        <p:sp>
          <p:nvSpPr>
            <p:cNvPr id="213" name="Google Shape;213;p23"/>
            <p:cNvSpPr/>
            <p:nvPr/>
          </p:nvSpPr>
          <p:spPr>
            <a:xfrm>
              <a:off x="0" y="0"/>
              <a:ext cx="2552700" cy="3238500"/>
            </a:xfrm>
            <a:prstGeom prst="roundRect">
              <a:avLst>
                <a:gd fmla="val 447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0" y="0"/>
              <a:ext cx="2552700" cy="762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3"/>
            <p:cNvSpPr txBox="1"/>
            <p:nvPr/>
          </p:nvSpPr>
          <p:spPr>
            <a:xfrm>
              <a:off x="228600" y="266700"/>
              <a:ext cx="2095500" cy="27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security</a:t>
              </a:r>
              <a:endParaRPr sz="28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Pillar 01</a:t>
              </a:r>
              <a:endParaRPr b="1" sz="11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Safety</a:t>
              </a:r>
              <a:endParaRPr b="1" sz="20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Auditing outputs against current clinical guidelines.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23"/>
          <p:cNvGrpSpPr/>
          <p:nvPr/>
        </p:nvGrpSpPr>
        <p:grpSpPr>
          <a:xfrm>
            <a:off x="3295650" y="1285875"/>
            <a:ext cx="2552700" cy="3238500"/>
            <a:chOff x="0" y="0"/>
            <a:chExt cx="2552700" cy="3238500"/>
          </a:xfrm>
        </p:grpSpPr>
        <p:sp>
          <p:nvSpPr>
            <p:cNvPr id="217" name="Google Shape;217;p23"/>
            <p:cNvSpPr/>
            <p:nvPr/>
          </p:nvSpPr>
          <p:spPr>
            <a:xfrm>
              <a:off x="0" y="0"/>
              <a:ext cx="2552700" cy="3238500"/>
            </a:xfrm>
            <a:prstGeom prst="roundRect">
              <a:avLst>
                <a:gd fmla="val 447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0" y="0"/>
              <a:ext cx="2552700" cy="762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3"/>
            <p:cNvSpPr txBox="1"/>
            <p:nvPr/>
          </p:nvSpPr>
          <p:spPr>
            <a:xfrm>
              <a:off x="228600" y="266700"/>
              <a:ext cx="2095500" cy="27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verified</a:t>
              </a:r>
              <a:endParaRPr sz="28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Pillar 02</a:t>
              </a:r>
              <a:endParaRPr b="1" sz="11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Effectiveness</a:t>
              </a:r>
              <a:endParaRPr b="1" sz="20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Ensuring AI-use aligns with course rubrics and objectives.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23"/>
          <p:cNvGrpSpPr/>
          <p:nvPr/>
        </p:nvGrpSpPr>
        <p:grpSpPr>
          <a:xfrm>
            <a:off x="6134100" y="1285875"/>
            <a:ext cx="2552700" cy="3238500"/>
            <a:chOff x="0" y="0"/>
            <a:chExt cx="2552700" cy="3238500"/>
          </a:xfrm>
        </p:grpSpPr>
        <p:sp>
          <p:nvSpPr>
            <p:cNvPr id="221" name="Google Shape;221;p23"/>
            <p:cNvSpPr/>
            <p:nvPr/>
          </p:nvSpPr>
          <p:spPr>
            <a:xfrm>
              <a:off x="0" y="0"/>
              <a:ext cx="2552700" cy="3238500"/>
            </a:xfrm>
            <a:prstGeom prst="roundRect">
              <a:avLst>
                <a:gd fmla="val 447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3"/>
            <p:cNvSpPr/>
            <p:nvPr/>
          </p:nvSpPr>
          <p:spPr>
            <a:xfrm>
              <a:off x="0" y="0"/>
              <a:ext cx="2552700" cy="762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3"/>
            <p:cNvSpPr txBox="1"/>
            <p:nvPr/>
          </p:nvSpPr>
          <p:spPr>
            <a:xfrm>
              <a:off x="228600" y="266700"/>
              <a:ext cx="2095500" cy="27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visibility</a:t>
              </a:r>
              <a:endParaRPr sz="28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Pillar 03</a:t>
              </a:r>
              <a:endParaRPr b="1" sz="11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Bias Awareness</a:t>
              </a:r>
              <a:endParaRPr b="1" sz="20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Identifying gaps and mitigating bias across AI applications.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 txBox="1"/>
          <p:nvPr>
            <p:ph type="title"/>
          </p:nvPr>
        </p:nvSpPr>
        <p:spPr>
          <a:xfrm>
            <a:off x="1638595" y="205975"/>
            <a:ext cx="7048200" cy="857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The Workshop</a:t>
            </a:r>
            <a:endParaRPr b="1" i="0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24"/>
          <p:cNvGrpSpPr/>
          <p:nvPr/>
        </p:nvGrpSpPr>
        <p:grpSpPr>
          <a:xfrm>
            <a:off x="457200" y="1285875"/>
            <a:ext cx="1485900" cy="3238500"/>
            <a:chOff x="0" y="0"/>
            <a:chExt cx="1485900" cy="3238500"/>
          </a:xfrm>
        </p:grpSpPr>
        <p:sp>
          <p:nvSpPr>
            <p:cNvPr id="231" name="Google Shape;231;p24"/>
            <p:cNvSpPr/>
            <p:nvPr/>
          </p:nvSpPr>
          <p:spPr>
            <a:xfrm>
              <a:off x="0" y="0"/>
              <a:ext cx="1485900" cy="3238500"/>
            </a:xfrm>
            <a:prstGeom prst="roundRect">
              <a:avLst>
                <a:gd fmla="val 769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0" y="0"/>
              <a:ext cx="14859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4"/>
            <p:cNvSpPr txBox="1"/>
            <p:nvPr/>
          </p:nvSpPr>
          <p:spPr>
            <a:xfrm>
              <a:off x="133350" y="190500"/>
              <a:ext cx="12192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psychology</a:t>
              </a:r>
              <a:endParaRPr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Part 01</a:t>
              </a:r>
              <a:endParaRPr b="1" sz="10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Humans First, Last</a:t>
              </a:r>
              <a:endParaRPr b="1" sz="12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950">
                  <a:solidFill>
                    <a:srgbClr val="475569"/>
                  </a:solidFill>
                </a:rPr>
                <a:t>Focus on </a:t>
              </a:r>
              <a:r>
                <a:rPr b="0" lang="en-US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AI as a clinical </a:t>
              </a:r>
              <a:r>
                <a:rPr lang="en-US" sz="950">
                  <a:solidFill>
                    <a:srgbClr val="475569"/>
                  </a:solidFill>
                </a:rPr>
                <a:t>assistant </a:t>
              </a:r>
              <a:r>
                <a:rPr b="0" lang="en-US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requiring human intention at the start and validation at the end.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4" name="Google Shape;234;p24"/>
          <p:cNvGrpSpPr/>
          <p:nvPr/>
        </p:nvGrpSpPr>
        <p:grpSpPr>
          <a:xfrm>
            <a:off x="2143125" y="1285875"/>
            <a:ext cx="1485900" cy="3238500"/>
            <a:chOff x="0" y="0"/>
            <a:chExt cx="1485900" cy="3238500"/>
          </a:xfrm>
        </p:grpSpPr>
        <p:sp>
          <p:nvSpPr>
            <p:cNvPr id="235" name="Google Shape;235;p24"/>
            <p:cNvSpPr/>
            <p:nvPr/>
          </p:nvSpPr>
          <p:spPr>
            <a:xfrm>
              <a:off x="0" y="0"/>
              <a:ext cx="1485900" cy="3238500"/>
            </a:xfrm>
            <a:prstGeom prst="roundRect">
              <a:avLst>
                <a:gd fmla="val 769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4"/>
            <p:cNvSpPr/>
            <p:nvPr/>
          </p:nvSpPr>
          <p:spPr>
            <a:xfrm>
              <a:off x="0" y="0"/>
              <a:ext cx="14859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4"/>
            <p:cNvSpPr txBox="1"/>
            <p:nvPr/>
          </p:nvSpPr>
          <p:spPr>
            <a:xfrm>
              <a:off x="133350" y="190500"/>
              <a:ext cx="12192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school</a:t>
              </a:r>
              <a:endParaRPr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Part 02</a:t>
              </a:r>
              <a:endParaRPr b="1" sz="10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Literacy Gap</a:t>
              </a:r>
              <a:endParaRPr b="1" sz="12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Addressing 92.8% of faculty at beginner or intermediate levels by translating technical jargon into practical workflows.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8" name="Google Shape;238;p24"/>
          <p:cNvGrpSpPr/>
          <p:nvPr/>
        </p:nvGrpSpPr>
        <p:grpSpPr>
          <a:xfrm>
            <a:off x="3829050" y="1285875"/>
            <a:ext cx="1485900" cy="3238500"/>
            <a:chOff x="0" y="0"/>
            <a:chExt cx="1485900" cy="3238500"/>
          </a:xfrm>
        </p:grpSpPr>
        <p:sp>
          <p:nvSpPr>
            <p:cNvPr id="239" name="Google Shape;239;p24"/>
            <p:cNvSpPr/>
            <p:nvPr/>
          </p:nvSpPr>
          <p:spPr>
            <a:xfrm>
              <a:off x="0" y="0"/>
              <a:ext cx="1485900" cy="3238500"/>
            </a:xfrm>
            <a:prstGeom prst="roundRect">
              <a:avLst>
                <a:gd fmla="val 769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0" y="0"/>
              <a:ext cx="14859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4"/>
            <p:cNvSpPr txBox="1"/>
            <p:nvPr/>
          </p:nvSpPr>
          <p:spPr>
            <a:xfrm>
              <a:off x="133350" y="190500"/>
              <a:ext cx="12192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fact_check</a:t>
              </a:r>
              <a:endParaRPr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Part 03</a:t>
              </a:r>
              <a:endParaRPr b="1" sz="10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CJMM Alignment</a:t>
              </a:r>
              <a:endParaRPr b="1" sz="12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Mapping AI exercises directly to NGN Clinical Judgment Measurement Model steps from cue analysis to outcomes.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5514975" y="1285875"/>
            <a:ext cx="1485900" cy="3238500"/>
            <a:chOff x="0" y="0"/>
            <a:chExt cx="1485900" cy="3238500"/>
          </a:xfrm>
        </p:grpSpPr>
        <p:sp>
          <p:nvSpPr>
            <p:cNvPr id="243" name="Google Shape;243;p24"/>
            <p:cNvSpPr/>
            <p:nvPr/>
          </p:nvSpPr>
          <p:spPr>
            <a:xfrm>
              <a:off x="0" y="0"/>
              <a:ext cx="1485900" cy="3238500"/>
            </a:xfrm>
            <a:prstGeom prst="roundRect">
              <a:avLst>
                <a:gd fmla="val 769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4"/>
            <p:cNvSpPr/>
            <p:nvPr/>
          </p:nvSpPr>
          <p:spPr>
            <a:xfrm>
              <a:off x="0" y="0"/>
              <a:ext cx="14859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4"/>
            <p:cNvSpPr txBox="1"/>
            <p:nvPr/>
          </p:nvSpPr>
          <p:spPr>
            <a:xfrm>
              <a:off x="133350" y="190500"/>
              <a:ext cx="12192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schedule</a:t>
              </a:r>
              <a:endParaRPr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Part 04</a:t>
              </a:r>
              <a:endParaRPr b="1" sz="10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Time Equity</a:t>
              </a:r>
              <a:endParaRPr b="1" sz="12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Saving 1–4 hours per week on drafting to directly fund high-impact student mentoring and clinical coaching.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24"/>
          <p:cNvGrpSpPr/>
          <p:nvPr/>
        </p:nvGrpSpPr>
        <p:grpSpPr>
          <a:xfrm>
            <a:off x="7200900" y="1285875"/>
            <a:ext cx="1485900" cy="3238500"/>
            <a:chOff x="0" y="0"/>
            <a:chExt cx="1485900" cy="3238500"/>
          </a:xfrm>
        </p:grpSpPr>
        <p:sp>
          <p:nvSpPr>
            <p:cNvPr id="247" name="Google Shape;247;p24"/>
            <p:cNvSpPr/>
            <p:nvPr/>
          </p:nvSpPr>
          <p:spPr>
            <a:xfrm>
              <a:off x="0" y="0"/>
              <a:ext cx="1485900" cy="3238500"/>
            </a:xfrm>
            <a:prstGeom prst="roundRect">
              <a:avLst>
                <a:gd fmla="val 7692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4"/>
            <p:cNvSpPr/>
            <p:nvPr/>
          </p:nvSpPr>
          <p:spPr>
            <a:xfrm>
              <a:off x="0" y="0"/>
              <a:ext cx="1485900" cy="573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4"/>
            <p:cNvSpPr txBox="1"/>
            <p:nvPr/>
          </p:nvSpPr>
          <p:spPr>
            <a:xfrm>
              <a:off x="133350" y="190500"/>
              <a:ext cx="12192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security</a:t>
              </a:r>
              <a:endParaRPr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Part 05</a:t>
              </a:r>
              <a:endParaRPr b="1" sz="10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Governance</a:t>
              </a:r>
              <a:endParaRPr b="1" sz="12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Rules for HIPAA compliance, de-identifying scenarios, and spotting hallucinations or outdated guidelines.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/>
          <p:nvPr>
            <p:ph type="title"/>
          </p:nvPr>
        </p:nvSpPr>
        <p:spPr>
          <a:xfrm>
            <a:off x="1638300" y="266700"/>
            <a:ext cx="7048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The “Person-in-the-Middle” Framework</a:t>
            </a:r>
            <a:endParaRPr b="1" i="0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Google Shape;256;p25"/>
          <p:cNvGrpSpPr/>
          <p:nvPr/>
        </p:nvGrpSpPr>
        <p:grpSpPr>
          <a:xfrm>
            <a:off x="457200" y="1333500"/>
            <a:ext cx="2552700" cy="3143400"/>
            <a:chOff x="0" y="0"/>
            <a:chExt cx="2552700" cy="3143400"/>
          </a:xfrm>
        </p:grpSpPr>
        <p:sp>
          <p:nvSpPr>
            <p:cNvPr id="257" name="Google Shape;257;p25"/>
            <p:cNvSpPr/>
            <p:nvPr/>
          </p:nvSpPr>
          <p:spPr>
            <a:xfrm>
              <a:off x="0" y="0"/>
              <a:ext cx="2552700" cy="3143400"/>
            </a:xfrm>
            <a:prstGeom prst="roundRect">
              <a:avLst>
                <a:gd fmla="val 447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5"/>
            <p:cNvSpPr/>
            <p:nvPr/>
          </p:nvSpPr>
          <p:spPr>
            <a:xfrm>
              <a:off x="0" y="0"/>
              <a:ext cx="2552700" cy="762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5"/>
            <p:cNvSpPr txBox="1"/>
            <p:nvPr/>
          </p:nvSpPr>
          <p:spPr>
            <a:xfrm>
              <a:off x="228600" y="266700"/>
              <a:ext cx="2095500" cy="261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8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admin_panel_settings</a:t>
              </a:r>
              <a:endParaRPr b="0" sz="28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Component 01</a:t>
              </a:r>
              <a:endParaRPr b="1" sz="11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Faculty Guardrail</a:t>
              </a:r>
              <a:endParaRPr b="1" sz="1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Ensuring AI-to-student pipeline is monitored.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0" name="Google Shape;260;p25"/>
          <p:cNvGrpSpPr/>
          <p:nvPr/>
        </p:nvGrpSpPr>
        <p:grpSpPr>
          <a:xfrm>
            <a:off x="3295650" y="1333500"/>
            <a:ext cx="2552700" cy="3143400"/>
            <a:chOff x="0" y="0"/>
            <a:chExt cx="2552700" cy="3143400"/>
          </a:xfrm>
        </p:grpSpPr>
        <p:sp>
          <p:nvSpPr>
            <p:cNvPr id="261" name="Google Shape;261;p25"/>
            <p:cNvSpPr/>
            <p:nvPr/>
          </p:nvSpPr>
          <p:spPr>
            <a:xfrm>
              <a:off x="0" y="0"/>
              <a:ext cx="2552700" cy="3143400"/>
            </a:xfrm>
            <a:prstGeom prst="roundRect">
              <a:avLst>
                <a:gd fmla="val 447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5"/>
            <p:cNvSpPr/>
            <p:nvPr/>
          </p:nvSpPr>
          <p:spPr>
            <a:xfrm>
              <a:off x="0" y="0"/>
              <a:ext cx="2552700" cy="762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5"/>
            <p:cNvSpPr txBox="1"/>
            <p:nvPr/>
          </p:nvSpPr>
          <p:spPr>
            <a:xfrm>
              <a:off x="228600" y="266700"/>
              <a:ext cx="2095500" cy="261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8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fact_check</a:t>
              </a:r>
              <a:endParaRPr b="0" sz="28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Component 02</a:t>
              </a:r>
              <a:endParaRPr b="1" sz="11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Augmented</a:t>
              </a:r>
              <a:endParaRPr b="1" sz="1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Faculty as the clinical validator.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25"/>
          <p:cNvGrpSpPr/>
          <p:nvPr/>
        </p:nvGrpSpPr>
        <p:grpSpPr>
          <a:xfrm>
            <a:off x="6134100" y="1333500"/>
            <a:ext cx="2552700" cy="3143400"/>
            <a:chOff x="0" y="0"/>
            <a:chExt cx="2552700" cy="3143400"/>
          </a:xfrm>
        </p:grpSpPr>
        <p:sp>
          <p:nvSpPr>
            <p:cNvPr id="265" name="Google Shape;265;p25"/>
            <p:cNvSpPr/>
            <p:nvPr/>
          </p:nvSpPr>
          <p:spPr>
            <a:xfrm>
              <a:off x="0" y="0"/>
              <a:ext cx="2552700" cy="3143400"/>
            </a:xfrm>
            <a:prstGeom prst="roundRect">
              <a:avLst>
                <a:gd fmla="val 447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0" y="0"/>
              <a:ext cx="2552700" cy="762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5"/>
            <p:cNvSpPr txBox="1"/>
            <p:nvPr/>
          </p:nvSpPr>
          <p:spPr>
            <a:xfrm>
              <a:off x="228600" y="266700"/>
              <a:ext cx="2095500" cy="261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8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gavel</a:t>
              </a:r>
              <a:endParaRPr b="0" sz="28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Component 03</a:t>
              </a:r>
              <a:endParaRPr b="1" sz="1100">
                <a:solidFill>
                  <a:srgbClr val="B81C3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Boundaries</a:t>
              </a:r>
              <a:endParaRPr b="1" sz="1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Identifying when consumer AI is inappropriate for clinical data.</a:t>
              </a:r>
              <a:endParaRPr b="0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6"/>
          <p:cNvSpPr txBox="1"/>
          <p:nvPr>
            <p:ph type="title"/>
          </p:nvPr>
        </p:nvSpPr>
        <p:spPr>
          <a:xfrm>
            <a:off x="1638300" y="205975"/>
            <a:ext cx="7048500" cy="857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rPr>
              <a:t>Governance and Roadmap</a:t>
            </a:r>
            <a:endParaRPr b="1" sz="2800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26"/>
          <p:cNvGrpSpPr/>
          <p:nvPr/>
        </p:nvGrpSpPr>
        <p:grpSpPr>
          <a:xfrm>
            <a:off x="457200" y="1285875"/>
            <a:ext cx="1886100" cy="3238500"/>
            <a:chOff x="0" y="0"/>
            <a:chExt cx="1886100" cy="3238500"/>
          </a:xfrm>
        </p:grpSpPr>
        <p:sp>
          <p:nvSpPr>
            <p:cNvPr id="275" name="Google Shape;275;p26"/>
            <p:cNvSpPr/>
            <p:nvPr/>
          </p:nvSpPr>
          <p:spPr>
            <a:xfrm>
              <a:off x="0" y="0"/>
              <a:ext cx="1886100" cy="3238500"/>
            </a:xfrm>
            <a:prstGeom prst="roundRect">
              <a:avLst>
                <a:gd fmla="val 606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0" y="0"/>
              <a:ext cx="1886100" cy="666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6"/>
            <p:cNvSpPr txBox="1"/>
            <p:nvPr/>
          </p:nvSpPr>
          <p:spPr>
            <a:xfrm>
              <a:off x="152400" y="190500"/>
              <a:ext cx="15813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verified_user</a:t>
              </a:r>
              <a:endParaRPr b="0"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Compliance</a:t>
              </a:r>
              <a:endParaRPr b="0" sz="1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en-US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Navigating FERPA, HIPAA, and proprietary content.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1" lang="en-US" sz="95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Privacy First: </a:t>
              </a:r>
              <a:r>
                <a:rPr b="0" lang="en-US" sz="95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Using de-identified scenarios (Assist in Nursing Central).</a:t>
              </a:r>
              <a:endParaRPr b="0" sz="95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</p:grpSp>
      <p:grpSp>
        <p:nvGrpSpPr>
          <p:cNvPr id="278" name="Google Shape;278;p26"/>
          <p:cNvGrpSpPr/>
          <p:nvPr/>
        </p:nvGrpSpPr>
        <p:grpSpPr>
          <a:xfrm>
            <a:off x="2571750" y="1285875"/>
            <a:ext cx="1886100" cy="3238500"/>
            <a:chOff x="0" y="0"/>
            <a:chExt cx="1886100" cy="3238500"/>
          </a:xfrm>
        </p:grpSpPr>
        <p:sp>
          <p:nvSpPr>
            <p:cNvPr id="279" name="Google Shape;279;p26"/>
            <p:cNvSpPr/>
            <p:nvPr/>
          </p:nvSpPr>
          <p:spPr>
            <a:xfrm>
              <a:off x="0" y="0"/>
              <a:ext cx="1886100" cy="3238500"/>
            </a:xfrm>
            <a:prstGeom prst="roundRect">
              <a:avLst>
                <a:gd fmla="val 606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6"/>
            <p:cNvSpPr/>
            <p:nvPr/>
          </p:nvSpPr>
          <p:spPr>
            <a:xfrm>
              <a:off x="0" y="0"/>
              <a:ext cx="1886100" cy="666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6"/>
            <p:cNvSpPr txBox="1"/>
            <p:nvPr/>
          </p:nvSpPr>
          <p:spPr>
            <a:xfrm>
              <a:off x="152400" y="190500"/>
              <a:ext cx="15813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gavel</a:t>
              </a:r>
              <a:endParaRPr b="0"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Clear Policy</a:t>
              </a:r>
              <a:endParaRPr b="0" sz="1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en-US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Setting enforceable "Appropriate Use" expectations.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</p:grpSp>
      <p:grpSp>
        <p:nvGrpSpPr>
          <p:cNvPr id="282" name="Google Shape;282;p26"/>
          <p:cNvGrpSpPr/>
          <p:nvPr/>
        </p:nvGrpSpPr>
        <p:grpSpPr>
          <a:xfrm>
            <a:off x="4686300" y="1285875"/>
            <a:ext cx="1886100" cy="3238500"/>
            <a:chOff x="0" y="0"/>
            <a:chExt cx="1886100" cy="3238500"/>
          </a:xfrm>
        </p:grpSpPr>
        <p:sp>
          <p:nvSpPr>
            <p:cNvPr id="283" name="Google Shape;283;p26"/>
            <p:cNvSpPr/>
            <p:nvPr/>
          </p:nvSpPr>
          <p:spPr>
            <a:xfrm>
              <a:off x="0" y="0"/>
              <a:ext cx="1886100" cy="3238500"/>
            </a:xfrm>
            <a:prstGeom prst="roundRect">
              <a:avLst>
                <a:gd fmla="val 606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6"/>
            <p:cNvSpPr/>
            <p:nvPr/>
          </p:nvSpPr>
          <p:spPr>
            <a:xfrm>
              <a:off x="0" y="0"/>
              <a:ext cx="1886100" cy="666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6"/>
            <p:cNvSpPr txBox="1"/>
            <p:nvPr/>
          </p:nvSpPr>
          <p:spPr>
            <a:xfrm>
              <a:off x="152400" y="190500"/>
              <a:ext cx="15813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groups</a:t>
              </a:r>
              <a:endParaRPr b="0"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Peer Norm</a:t>
              </a:r>
              <a:endParaRPr b="0" sz="1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en-US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Scaling confidence through shared prompts and wins.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</p:grpSp>
      <p:grpSp>
        <p:nvGrpSpPr>
          <p:cNvPr id="286" name="Google Shape;286;p26"/>
          <p:cNvGrpSpPr/>
          <p:nvPr/>
        </p:nvGrpSpPr>
        <p:grpSpPr>
          <a:xfrm>
            <a:off x="6800850" y="1285875"/>
            <a:ext cx="1886100" cy="3238500"/>
            <a:chOff x="0" y="0"/>
            <a:chExt cx="1886100" cy="3238500"/>
          </a:xfrm>
        </p:grpSpPr>
        <p:sp>
          <p:nvSpPr>
            <p:cNvPr id="287" name="Google Shape;287;p26"/>
            <p:cNvSpPr/>
            <p:nvPr/>
          </p:nvSpPr>
          <p:spPr>
            <a:xfrm>
              <a:off x="0" y="0"/>
              <a:ext cx="1886100" cy="3238500"/>
            </a:xfrm>
            <a:prstGeom prst="roundRect">
              <a:avLst>
                <a:gd fmla="val 606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6"/>
            <p:cNvSpPr/>
            <p:nvPr/>
          </p:nvSpPr>
          <p:spPr>
            <a:xfrm>
              <a:off x="0" y="0"/>
              <a:ext cx="1886100" cy="66600"/>
            </a:xfrm>
            <a:prstGeom prst="roundRect">
              <a:avLst>
                <a:gd fmla="val 50000" name="adj"/>
              </a:avLst>
            </a:prstGeom>
            <a:solidFill>
              <a:srgbClr val="B81C3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6"/>
            <p:cNvSpPr txBox="1"/>
            <p:nvPr/>
          </p:nvSpPr>
          <p:spPr>
            <a:xfrm>
              <a:off x="152400" y="190500"/>
              <a:ext cx="1581300" cy="2857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400">
                  <a:solidFill>
                    <a:srgbClr val="B81C34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alt_route</a:t>
              </a:r>
              <a:endParaRPr b="0" sz="2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B81C34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Next Steps</a:t>
              </a:r>
              <a:endParaRPr b="0" sz="14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en-US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Pilots that are transparent, defensible, and continuously improved.</a:t>
              </a:r>
              <a:endParaRPr b="0" sz="1000">
                <a:solidFill>
                  <a:srgbClr val="B81C34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7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>
                <a:solidFill>
                  <a:srgbClr val="7D7D7D"/>
                </a:solidFill>
              </a:rPr>
              <a:t>Bridging the Gap Together</a:t>
            </a:r>
            <a:endParaRPr b="1" i="0" u="none" cap="none" strike="noStrike">
              <a:solidFill>
                <a:srgbClr val="7D7D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questions_img_ppt.png" id="295" name="Google Shape;29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4921" y="1706537"/>
            <a:ext cx="3638868" cy="2670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 txBox="1"/>
          <p:nvPr>
            <p:ph type="title"/>
          </p:nvPr>
        </p:nvSpPr>
        <p:spPr>
          <a:xfrm>
            <a:off x="1638600" y="205975"/>
            <a:ext cx="70482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302" name="Google Shape;302;p28"/>
          <p:cNvSpPr txBox="1"/>
          <p:nvPr>
            <p:ph idx="1" type="body"/>
          </p:nvPr>
        </p:nvSpPr>
        <p:spPr>
          <a:xfrm>
            <a:off x="457200" y="1289304"/>
            <a:ext cx="8229600" cy="3394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2760"/>
              <a:buFont typeface="Arial"/>
              <a:buNone/>
            </a:pPr>
            <a:r>
              <a:rPr b="1" lang="en-US" sz="3358">
                <a:solidFill>
                  <a:srgbClr val="1F1F1F"/>
                </a:solidFill>
              </a:rPr>
              <a:t>Internal Data</a:t>
            </a:r>
            <a:endParaRPr b="1" sz="3358">
              <a:solidFill>
                <a:srgbClr val="1F1F1F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Unbound Medicine. (2024).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Faculty perspectives on generative AI in nursing education: Survey results and anticipated impact</a:t>
            </a:r>
            <a:r>
              <a:rPr lang="en-US" sz="3158">
                <a:solidFill>
                  <a:srgbClr val="1F1F1F"/>
                </a:solidFill>
              </a:rPr>
              <a:t> [Internal data set].</a:t>
            </a:r>
            <a:endParaRPr sz="3158">
              <a:solidFill>
                <a:srgbClr val="1F1F1F"/>
              </a:solidFill>
            </a:endParaRPr>
          </a:p>
          <a:p>
            <a:pPr indent="-27781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00"/>
              <a:t>Unbound Medicine &amp; OADN Simulation Committee. (2023--2026).</a:t>
            </a:r>
            <a:r>
              <a:rPr lang="en-US" sz="3100"/>
              <a:t> </a:t>
            </a:r>
            <a:r>
              <a:rPr i="1" lang="en-US" sz="3100"/>
              <a:t>Portions of this presentation were developed in conjunction with the OADN Simulation Committee for webinars and workshops focused on the use of AI in nursing education and simulation.</a:t>
            </a:r>
            <a:endParaRPr b="1" sz="5158">
              <a:solidFill>
                <a:srgbClr val="1F1F1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34835"/>
              <a:buFont typeface="Arial"/>
              <a:buNone/>
            </a:pPr>
            <a:r>
              <a:t/>
            </a:r>
            <a:endParaRPr sz="3158">
              <a:solidFill>
                <a:srgbClr val="1F1F1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2760"/>
              <a:buFont typeface="Arial"/>
              <a:buNone/>
            </a:pPr>
            <a:r>
              <a:rPr b="1" lang="en-US" sz="3358">
                <a:solidFill>
                  <a:srgbClr val="1F1F1F"/>
                </a:solidFill>
              </a:rPr>
              <a:t>Regulatory &amp; Professional Nursing Standards</a:t>
            </a:r>
            <a:endParaRPr b="1" sz="3358">
              <a:solidFill>
                <a:srgbClr val="1F1F1F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American Association of Colleges of Nursing. (2021).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The essentials: Core competencies for professional nursing education.</a:t>
            </a:r>
            <a:r>
              <a:rPr lang="en-US" sz="3158" u="sng">
                <a:solidFill>
                  <a:schemeClr val="hlink"/>
                </a:solidFill>
                <a:hlinkClick r:id="rId3"/>
              </a:rPr>
              <a:t>https://www.aacnnursing.org/essentials</a:t>
            </a:r>
            <a:endParaRPr sz="3158" u="sng">
              <a:solidFill>
                <a:srgbClr val="0B57D0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National League for Nursing. (2025)).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Vision statement: </a:t>
            </a:r>
            <a:r>
              <a:rPr i="1" lang="en-US" sz="3158">
                <a:solidFill>
                  <a:srgbClr val="1F1F1F"/>
                </a:solidFill>
              </a:rPr>
              <a:t>Artificial</a:t>
            </a:r>
            <a:r>
              <a:rPr i="1" lang="en-US" sz="3158">
                <a:solidFill>
                  <a:srgbClr val="1F1F1F"/>
                </a:solidFill>
              </a:rPr>
              <a:t> Intelligence (AI) in Nursing Education.</a:t>
            </a:r>
            <a:r>
              <a:rPr lang="en-US" sz="3158" u="sng">
                <a:solidFill>
                  <a:schemeClr val="hlink"/>
                </a:solidFill>
                <a:hlinkClick r:id="rId4"/>
              </a:rPr>
              <a:t>https://www.nln.org/docs/default-source/default-document-library/nln_ai_vision_statement.pdf?sfvrsn=dbb7bef_1</a:t>
            </a:r>
            <a:endParaRPr sz="3158" u="sng">
              <a:solidFill>
                <a:srgbClr val="0B57D0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National Council of State Boards of Nursing. (2023).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NGN news: Clinical judgment measurement model.</a:t>
            </a:r>
            <a:r>
              <a:rPr lang="en-US" sz="3158" u="sng">
                <a:solidFill>
                  <a:schemeClr val="hlink"/>
                </a:solidFill>
                <a:hlinkClick r:id="rId5"/>
              </a:rPr>
              <a:t>https://www.nclex.com/clinical-judgment-measurement-model.page</a:t>
            </a:r>
            <a:endParaRPr sz="3158" u="sng">
              <a:solidFill>
                <a:srgbClr val="0B57D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34835"/>
              <a:buFont typeface="Arial"/>
              <a:buNone/>
            </a:pPr>
            <a:r>
              <a:t/>
            </a:r>
            <a:endParaRPr sz="3158" u="sng">
              <a:solidFill>
                <a:srgbClr val="0B57D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2760"/>
              <a:buFont typeface="Arial"/>
              <a:buNone/>
            </a:pPr>
            <a:r>
              <a:rPr b="1" lang="en-US" sz="3358">
                <a:solidFill>
                  <a:srgbClr val="1F1F1F"/>
                </a:solidFill>
              </a:rPr>
              <a:t>AI Frameworks &amp; Educational Theory</a:t>
            </a:r>
            <a:endParaRPr b="1" sz="3358">
              <a:solidFill>
                <a:srgbClr val="1F1F1F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Mollick, E. R., &amp; Mollick, L. (2023).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Assigning AI: Seven approaches for students, with prompts.</a:t>
            </a:r>
            <a:r>
              <a:rPr lang="en-US" sz="3158">
                <a:solidFill>
                  <a:srgbClr val="1F1F1F"/>
                </a:solidFill>
              </a:rPr>
              <a:t> arXiv.</a:t>
            </a:r>
            <a:r>
              <a:rPr lang="en-US" sz="3158" u="sng">
                <a:solidFill>
                  <a:schemeClr val="hlink"/>
                </a:solidFill>
                <a:hlinkClick r:id="rId6"/>
              </a:rPr>
              <a:t> https://doi.org/10.48550/arXiv.2306.10052 </a:t>
            </a:r>
            <a:endParaRPr sz="3158" u="sng">
              <a:solidFill>
                <a:srgbClr val="0B57D0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U.S. Department of Education, Office of Educational Technology. (2023).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Artificial intelligence and the future of teaching and learning: Insights and recommendations.</a:t>
            </a:r>
            <a:r>
              <a:rPr lang="en-US" sz="3158" u="sng">
                <a:solidFill>
                  <a:schemeClr val="hlink"/>
                </a:solidFill>
                <a:hlinkClick r:id="rId7"/>
              </a:rPr>
              <a:t>https://www.ed.gov/sites/ed/files/documents/ai-report/ai-report.pdf</a:t>
            </a:r>
            <a:endParaRPr sz="3158" u="sng">
              <a:solidFill>
                <a:srgbClr val="0B57D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34835"/>
              <a:buFont typeface="Arial"/>
              <a:buNone/>
            </a:pPr>
            <a:r>
              <a:t/>
            </a:r>
            <a:endParaRPr sz="3158" u="sng">
              <a:solidFill>
                <a:srgbClr val="0B57D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2760"/>
              <a:buFont typeface="Arial"/>
              <a:buNone/>
            </a:pPr>
            <a:r>
              <a:rPr b="1" lang="en-US" sz="3358">
                <a:solidFill>
                  <a:srgbClr val="1F1F1F"/>
                </a:solidFill>
              </a:rPr>
              <a:t>Ethics, Safety, &amp; Governance</a:t>
            </a:r>
            <a:endParaRPr b="1" sz="3358">
              <a:solidFill>
                <a:srgbClr val="1F1F1F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U.S. Department of Health and Human Services. (n.d.).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Health Insurance Portability and Accountability Act (HIPAA) privacy rule.</a:t>
            </a:r>
            <a:r>
              <a:rPr lang="en-US" sz="3158" u="sng">
                <a:solidFill>
                  <a:schemeClr val="hlink"/>
                </a:solidFill>
                <a:hlinkClick r:id="rId8"/>
              </a:rPr>
              <a:t>https://www.hhs.gov/hipaa/for-professionals/privacy/index.html</a:t>
            </a:r>
            <a:endParaRPr sz="3158" u="sng">
              <a:solidFill>
                <a:srgbClr val="0B57D0"/>
              </a:solidFill>
            </a:endParaRPr>
          </a:p>
          <a:p>
            <a:pPr indent="-27872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ct val="100000"/>
              <a:buChar char="●"/>
            </a:pPr>
            <a:r>
              <a:rPr b="1" lang="en-US" sz="3158">
                <a:solidFill>
                  <a:srgbClr val="1F1F1F"/>
                </a:solidFill>
              </a:rPr>
              <a:t>World Health Organization. (2024).</a:t>
            </a:r>
            <a:r>
              <a:rPr lang="en-US" sz="3158">
                <a:solidFill>
                  <a:srgbClr val="1F1F1F"/>
                </a:solidFill>
              </a:rPr>
              <a:t> </a:t>
            </a:r>
            <a:r>
              <a:rPr i="1" lang="en-US" sz="3158">
                <a:solidFill>
                  <a:srgbClr val="1F1F1F"/>
                </a:solidFill>
              </a:rPr>
              <a:t>Ethics and governance of artificial intelligence for health: Guidance on large multi-modal models.</a:t>
            </a:r>
            <a:r>
              <a:rPr lang="en-US" sz="3158">
                <a:solidFill>
                  <a:srgbClr val="1F1F1F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-US" sz="3158" u="sng">
                <a:solidFill>
                  <a:srgbClr val="0B57D0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https://www.who.int/publications/i/item/9789240084759</a:t>
            </a:r>
            <a:endParaRPr sz="3158" u="sng">
              <a:solidFill>
                <a:srgbClr val="0B57D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>
              <a:solidFill>
                <a:srgbClr val="1F1F1F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9"/>
          <p:cNvSpPr txBox="1"/>
          <p:nvPr>
            <p:ph type="ctrTitle"/>
          </p:nvPr>
        </p:nvSpPr>
        <p:spPr>
          <a:xfrm>
            <a:off x="2953475" y="1755600"/>
            <a:ext cx="5670000" cy="457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/>
              <a:t>For questions and inquiries,</a:t>
            </a:r>
            <a:endParaRPr b="0"/>
          </a:p>
        </p:txBody>
      </p:sp>
      <p:sp>
        <p:nvSpPr>
          <p:cNvPr id="309" name="Google Shape;309;p29"/>
          <p:cNvSpPr txBox="1"/>
          <p:nvPr>
            <p:ph idx="1" type="subTitle"/>
          </p:nvPr>
        </p:nvSpPr>
        <p:spPr>
          <a:xfrm>
            <a:off x="2953500" y="2224983"/>
            <a:ext cx="5670000" cy="457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please contact Courtney McNulty</a:t>
            </a:r>
            <a:endParaRPr/>
          </a:p>
        </p:txBody>
      </p:sp>
      <p:sp>
        <p:nvSpPr>
          <p:cNvPr id="310" name="Google Shape;310;p29"/>
          <p:cNvSpPr txBox="1"/>
          <p:nvPr>
            <p:ph idx="2" type="subTitle"/>
          </p:nvPr>
        </p:nvSpPr>
        <p:spPr>
          <a:xfrm>
            <a:off x="2953550" y="2694367"/>
            <a:ext cx="5670000" cy="457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at Unbound Medicine:</a:t>
            </a:r>
            <a:endParaRPr/>
          </a:p>
        </p:txBody>
      </p:sp>
      <p:sp>
        <p:nvSpPr>
          <p:cNvPr id="311" name="Google Shape;311;p29"/>
          <p:cNvSpPr txBox="1"/>
          <p:nvPr>
            <p:ph idx="3" type="subTitle"/>
          </p:nvPr>
        </p:nvSpPr>
        <p:spPr>
          <a:xfrm>
            <a:off x="2953525" y="3163750"/>
            <a:ext cx="5670000" cy="457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/>
              <a:t>cmcnulty@unboundmedicine.com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Unbound Medicine Theme">
  <a:themeElements>
    <a:clrScheme name="unbound color theme 2013">
      <a:dk1>
        <a:srgbClr val="000000"/>
      </a:dk1>
      <a:lt1>
        <a:srgbClr val="FFFFFF"/>
      </a:lt1>
      <a:dk2>
        <a:srgbClr val="7D7D7D"/>
      </a:dk2>
      <a:lt2>
        <a:srgbClr val="E6E7E8"/>
      </a:lt2>
      <a:accent1>
        <a:srgbClr val="323232"/>
      </a:accent1>
      <a:accent2>
        <a:srgbClr val="4B4B4B"/>
      </a:accent2>
      <a:accent3>
        <a:srgbClr val="7D7D7D"/>
      </a:accent3>
      <a:accent4>
        <a:srgbClr val="A5A5A5"/>
      </a:accent4>
      <a:accent5>
        <a:srgbClr val="C8C8C8"/>
      </a:accent5>
      <a:accent6>
        <a:srgbClr val="F0F0F0"/>
      </a:accent6>
      <a:hlink>
        <a:srgbClr val="CC0033"/>
      </a:hlink>
      <a:folHlink>
        <a:srgbClr val="99003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