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8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752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t Blades" userId="a49cca1bea150a62" providerId="LiveId" clId="{154EA373-70E2-469D-AB79-D015D00F8429}"/>
    <pc:docChg chg="custSel modSld modShowInfo">
      <pc:chgData name="Charlet Blades" userId="a49cca1bea150a62" providerId="LiveId" clId="{154EA373-70E2-469D-AB79-D015D00F8429}" dt="2026-09-26T13:06:02.505" v="34" actId="2744"/>
      <pc:docMkLst>
        <pc:docMk/>
      </pc:docMkLst>
      <pc:sldChg chg="modNotes">
        <pc:chgData name="Charlet Blades" userId="a49cca1bea150a62" providerId="LiveId" clId="{154EA373-70E2-469D-AB79-D015D00F8429}" dt="2026-09-26T12:58:42.633" v="0" actId="6549"/>
        <pc:sldMkLst>
          <pc:docMk/>
          <pc:sldMk cId="0" sldId="257"/>
        </pc:sldMkLst>
      </pc:sldChg>
      <pc:sldChg chg="modNotes">
        <pc:chgData name="Charlet Blades" userId="a49cca1bea150a62" providerId="LiveId" clId="{154EA373-70E2-469D-AB79-D015D00F8429}" dt="2026-09-26T12:59:49.938" v="3" actId="6549"/>
        <pc:sldMkLst>
          <pc:docMk/>
          <pc:sldMk cId="0" sldId="258"/>
        </pc:sldMkLst>
      </pc:sldChg>
      <pc:sldChg chg="modNotes">
        <pc:chgData name="Charlet Blades" userId="a49cca1bea150a62" providerId="LiveId" clId="{154EA373-70E2-469D-AB79-D015D00F8429}" dt="2026-09-26T13:00:00.755" v="4" actId="6549"/>
        <pc:sldMkLst>
          <pc:docMk/>
          <pc:sldMk cId="0" sldId="259"/>
        </pc:sldMkLst>
      </pc:sldChg>
      <pc:sldChg chg="modNotes">
        <pc:chgData name="Charlet Blades" userId="a49cca1bea150a62" providerId="LiveId" clId="{154EA373-70E2-469D-AB79-D015D00F8429}" dt="2026-09-26T13:01:21.694" v="6" actId="20577"/>
        <pc:sldMkLst>
          <pc:docMk/>
          <pc:sldMk cId="0" sldId="260"/>
        </pc:sldMkLst>
      </pc:sldChg>
      <pc:sldChg chg="modNotes">
        <pc:chgData name="Charlet Blades" userId="a49cca1bea150a62" providerId="LiveId" clId="{154EA373-70E2-469D-AB79-D015D00F8429}" dt="2026-09-26T13:01:31.097" v="7" actId="6549"/>
        <pc:sldMkLst>
          <pc:docMk/>
          <pc:sldMk cId="0" sldId="261"/>
        </pc:sldMkLst>
      </pc:sldChg>
      <pc:sldChg chg="modNotes">
        <pc:chgData name="Charlet Blades" userId="a49cca1bea150a62" providerId="LiveId" clId="{154EA373-70E2-469D-AB79-D015D00F8429}" dt="2026-09-26T13:01:38.312" v="8" actId="6549"/>
        <pc:sldMkLst>
          <pc:docMk/>
          <pc:sldMk cId="0" sldId="262"/>
        </pc:sldMkLst>
      </pc:sldChg>
      <pc:sldChg chg="modNotes">
        <pc:chgData name="Charlet Blades" userId="a49cca1bea150a62" providerId="LiveId" clId="{154EA373-70E2-469D-AB79-D015D00F8429}" dt="2026-09-26T13:01:44.319" v="9" actId="6549"/>
        <pc:sldMkLst>
          <pc:docMk/>
          <pc:sldMk cId="0" sldId="263"/>
        </pc:sldMkLst>
      </pc:sldChg>
      <pc:sldChg chg="modNotes">
        <pc:chgData name="Charlet Blades" userId="a49cca1bea150a62" providerId="LiveId" clId="{154EA373-70E2-469D-AB79-D015D00F8429}" dt="2026-09-26T13:01:49.368" v="10" actId="6549"/>
        <pc:sldMkLst>
          <pc:docMk/>
          <pc:sldMk cId="0" sldId="264"/>
        </pc:sldMkLst>
      </pc:sldChg>
      <pc:sldChg chg="modNotes">
        <pc:chgData name="Charlet Blades" userId="a49cca1bea150a62" providerId="LiveId" clId="{154EA373-70E2-469D-AB79-D015D00F8429}" dt="2026-09-26T13:01:54.126" v="11" actId="6549"/>
        <pc:sldMkLst>
          <pc:docMk/>
          <pc:sldMk cId="0" sldId="265"/>
        </pc:sldMkLst>
      </pc:sldChg>
      <pc:sldChg chg="modNotes">
        <pc:chgData name="Charlet Blades" userId="a49cca1bea150a62" providerId="LiveId" clId="{154EA373-70E2-469D-AB79-D015D00F8429}" dt="2026-09-26T13:02:00.280" v="12" actId="6549"/>
        <pc:sldMkLst>
          <pc:docMk/>
          <pc:sldMk cId="0" sldId="266"/>
        </pc:sldMkLst>
      </pc:sldChg>
      <pc:sldChg chg="modNotes">
        <pc:chgData name="Charlet Blades" userId="a49cca1bea150a62" providerId="LiveId" clId="{154EA373-70E2-469D-AB79-D015D00F8429}" dt="2026-09-26T13:02:08.106" v="13" actId="6549"/>
        <pc:sldMkLst>
          <pc:docMk/>
          <pc:sldMk cId="0" sldId="267"/>
        </pc:sldMkLst>
      </pc:sldChg>
      <pc:sldChg chg="modNotes">
        <pc:chgData name="Charlet Blades" userId="a49cca1bea150a62" providerId="LiveId" clId="{154EA373-70E2-469D-AB79-D015D00F8429}" dt="2026-09-26T13:02:13.107" v="14" actId="6549"/>
        <pc:sldMkLst>
          <pc:docMk/>
          <pc:sldMk cId="0" sldId="268"/>
        </pc:sldMkLst>
      </pc:sldChg>
      <pc:sldChg chg="modNotes">
        <pc:chgData name="Charlet Blades" userId="a49cca1bea150a62" providerId="LiveId" clId="{154EA373-70E2-469D-AB79-D015D00F8429}" dt="2026-09-26T13:02:18.411" v="15" actId="6549"/>
        <pc:sldMkLst>
          <pc:docMk/>
          <pc:sldMk cId="0" sldId="269"/>
        </pc:sldMkLst>
      </pc:sldChg>
      <pc:sldChg chg="modNotes">
        <pc:chgData name="Charlet Blades" userId="a49cca1bea150a62" providerId="LiveId" clId="{154EA373-70E2-469D-AB79-D015D00F8429}" dt="2026-09-26T13:02:25.006" v="16" actId="6549"/>
        <pc:sldMkLst>
          <pc:docMk/>
          <pc:sldMk cId="0" sldId="270"/>
        </pc:sldMkLst>
      </pc:sldChg>
      <pc:sldChg chg="modNotes">
        <pc:chgData name="Charlet Blades" userId="a49cca1bea150a62" providerId="LiveId" clId="{154EA373-70E2-469D-AB79-D015D00F8429}" dt="2026-09-26T13:02:30.486" v="17" actId="6549"/>
        <pc:sldMkLst>
          <pc:docMk/>
          <pc:sldMk cId="0" sldId="271"/>
        </pc:sldMkLst>
      </pc:sldChg>
      <pc:sldChg chg="modNotes">
        <pc:chgData name="Charlet Blades" userId="a49cca1bea150a62" providerId="LiveId" clId="{154EA373-70E2-469D-AB79-D015D00F8429}" dt="2026-09-26T13:02:36.846" v="18" actId="6549"/>
        <pc:sldMkLst>
          <pc:docMk/>
          <pc:sldMk cId="0" sldId="272"/>
        </pc:sldMkLst>
      </pc:sldChg>
      <pc:sldChg chg="modNotes">
        <pc:chgData name="Charlet Blades" userId="a49cca1bea150a62" providerId="LiveId" clId="{154EA373-70E2-469D-AB79-D015D00F8429}" dt="2026-09-26T13:02:42.058" v="19" actId="6549"/>
        <pc:sldMkLst>
          <pc:docMk/>
          <pc:sldMk cId="0" sldId="273"/>
        </pc:sldMkLst>
      </pc:sldChg>
      <pc:sldChg chg="modNotes">
        <pc:chgData name="Charlet Blades" userId="a49cca1bea150a62" providerId="LiveId" clId="{154EA373-70E2-469D-AB79-D015D00F8429}" dt="2026-09-26T13:02:51.344" v="20" actId="6549"/>
        <pc:sldMkLst>
          <pc:docMk/>
          <pc:sldMk cId="0" sldId="274"/>
        </pc:sldMkLst>
      </pc:sldChg>
      <pc:sldChg chg="modNotes">
        <pc:chgData name="Charlet Blades" userId="a49cca1bea150a62" providerId="LiveId" clId="{154EA373-70E2-469D-AB79-D015D00F8429}" dt="2026-09-26T13:02:57.028" v="21" actId="6549"/>
        <pc:sldMkLst>
          <pc:docMk/>
          <pc:sldMk cId="0" sldId="275"/>
        </pc:sldMkLst>
      </pc:sldChg>
      <pc:sldChg chg="modNotes">
        <pc:chgData name="Charlet Blades" userId="a49cca1bea150a62" providerId="LiveId" clId="{154EA373-70E2-469D-AB79-D015D00F8429}" dt="2026-09-26T13:03:02.170" v="22" actId="6549"/>
        <pc:sldMkLst>
          <pc:docMk/>
          <pc:sldMk cId="0" sldId="276"/>
        </pc:sldMkLst>
      </pc:sldChg>
      <pc:sldChg chg="modNotes">
        <pc:chgData name="Charlet Blades" userId="a49cca1bea150a62" providerId="LiveId" clId="{154EA373-70E2-469D-AB79-D015D00F8429}" dt="2026-09-26T13:03:08.451" v="23" actId="6549"/>
        <pc:sldMkLst>
          <pc:docMk/>
          <pc:sldMk cId="0" sldId="277"/>
        </pc:sldMkLst>
      </pc:sldChg>
      <pc:sldChg chg="modNotes">
        <pc:chgData name="Charlet Blades" userId="a49cca1bea150a62" providerId="LiveId" clId="{154EA373-70E2-469D-AB79-D015D00F8429}" dt="2026-09-26T13:03:18.112" v="24" actId="21"/>
        <pc:sldMkLst>
          <pc:docMk/>
          <pc:sldMk cId="0" sldId="278"/>
        </pc:sldMkLst>
      </pc:sldChg>
      <pc:sldChg chg="modNotes">
        <pc:chgData name="Charlet Blades" userId="a49cca1bea150a62" providerId="LiveId" clId="{154EA373-70E2-469D-AB79-D015D00F8429}" dt="2026-09-26T13:03:23.283" v="25" actId="6549"/>
        <pc:sldMkLst>
          <pc:docMk/>
          <pc:sldMk cId="0" sldId="279"/>
        </pc:sldMkLst>
      </pc:sldChg>
      <pc:sldChg chg="modNotes">
        <pc:chgData name="Charlet Blades" userId="a49cca1bea150a62" providerId="LiveId" clId="{154EA373-70E2-469D-AB79-D015D00F8429}" dt="2026-09-26T13:03:29.423" v="26" actId="6549"/>
        <pc:sldMkLst>
          <pc:docMk/>
          <pc:sldMk cId="0" sldId="280"/>
        </pc:sldMkLst>
      </pc:sldChg>
      <pc:sldChg chg="modNotes">
        <pc:chgData name="Charlet Blades" userId="a49cca1bea150a62" providerId="LiveId" clId="{154EA373-70E2-469D-AB79-D015D00F8429}" dt="2026-09-26T13:03:35.219" v="27" actId="6549"/>
        <pc:sldMkLst>
          <pc:docMk/>
          <pc:sldMk cId="0" sldId="281"/>
        </pc:sldMkLst>
      </pc:sldChg>
      <pc:sldChg chg="modNotes">
        <pc:chgData name="Charlet Blades" userId="a49cca1bea150a62" providerId="LiveId" clId="{154EA373-70E2-469D-AB79-D015D00F8429}" dt="2026-09-26T13:03:40.699" v="28" actId="6549"/>
        <pc:sldMkLst>
          <pc:docMk/>
          <pc:sldMk cId="0" sldId="282"/>
        </pc:sldMkLst>
      </pc:sldChg>
      <pc:sldChg chg="modNotes">
        <pc:chgData name="Charlet Blades" userId="a49cca1bea150a62" providerId="LiveId" clId="{154EA373-70E2-469D-AB79-D015D00F8429}" dt="2026-09-26T13:03:46.489" v="29" actId="6549"/>
        <pc:sldMkLst>
          <pc:docMk/>
          <pc:sldMk cId="0" sldId="283"/>
        </pc:sldMkLst>
      </pc:sldChg>
      <pc:sldChg chg="modNotes">
        <pc:chgData name="Charlet Blades" userId="a49cca1bea150a62" providerId="LiveId" clId="{154EA373-70E2-469D-AB79-D015D00F8429}" dt="2026-09-26T13:03:52.388" v="30" actId="6549"/>
        <pc:sldMkLst>
          <pc:docMk/>
          <pc:sldMk cId="0" sldId="284"/>
        </pc:sldMkLst>
      </pc:sldChg>
      <pc:sldChg chg="modNotes">
        <pc:chgData name="Charlet Blades" userId="a49cca1bea150a62" providerId="LiveId" clId="{154EA373-70E2-469D-AB79-D015D00F8429}" dt="2026-09-26T13:03:57.214" v="31" actId="6549"/>
        <pc:sldMkLst>
          <pc:docMk/>
          <pc:sldMk cId="0" sldId="285"/>
        </pc:sldMkLst>
      </pc:sldChg>
      <pc:sldChg chg="modNotes">
        <pc:chgData name="Charlet Blades" userId="a49cca1bea150a62" providerId="LiveId" clId="{154EA373-70E2-469D-AB79-D015D00F8429}" dt="2026-09-26T12:59:39.042" v="2" actId="20577"/>
        <pc:sldMkLst>
          <pc:docMk/>
          <pc:sldMk cId="1701758059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379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sz="2400" dirty="0"/>
              <a:t>1 </a:t>
            </a:r>
          </a:p>
          <a:p>
            <a:r>
              <a:rPr lang="en-US" sz="2400" dirty="0"/>
              <a:t>The presentation is entitled:</a:t>
            </a:r>
          </a:p>
          <a:p>
            <a:r>
              <a:rPr lang="en-US" sz="2400" b="1" dirty="0"/>
              <a:t>De-Escalating Conflict in Nursing Education</a:t>
            </a:r>
            <a:endParaRPr lang="en-US" sz="2400" dirty="0"/>
          </a:p>
          <a:p>
            <a:r>
              <a:rPr lang="en-US" sz="2400" i="1" dirty="0"/>
              <a:t>Creating respectful, psychologically </a:t>
            </a:r>
          </a:p>
          <a:p>
            <a:r>
              <a:rPr lang="en-US" sz="2400" i="1" dirty="0"/>
              <a:t>safe learning environments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/>
              <a:t>Slide 2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06ED8-5BCD-D4F7-E570-A1D85AF7D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EA510D-6BA6-A008-2F1B-DC235C6F63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5B169-58CE-8F7E-18B9-F69A0525C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3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2948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0" y="410817"/>
            <a:ext cx="0" cy="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400" dirty="0"/>
              <a:t>Slide 4</a:t>
            </a:r>
          </a:p>
          <a:p>
            <a:endParaRPr lang="en-US" sz="24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/>
              <a:t>Slide 5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400" dirty="0"/>
              <a:t>Slide 6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7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8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9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10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 </a:t>
            </a:r>
            <a:r>
              <a:rPr lang="en-US" sz="2400" dirty="0"/>
              <a:t>Slide 11</a:t>
            </a:r>
          </a:p>
          <a:p>
            <a:endParaRPr lang="en-US" sz="2400" dirty="0"/>
          </a:p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12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13</a:t>
            </a:r>
          </a:p>
          <a:p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 </a:t>
            </a:r>
            <a:r>
              <a:rPr lang="en-US" sz="2400" dirty="0"/>
              <a:t>Slide 14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15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16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17</a:t>
            </a:r>
          </a:p>
          <a:p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18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 </a:t>
            </a:r>
            <a:r>
              <a:rPr lang="en-US" sz="2400" dirty="0"/>
              <a:t>Slide 19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20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21</a:t>
            </a:r>
          </a:p>
          <a:p>
            <a:r>
              <a:rPr lang="en-US" dirty="0"/>
              <a:t> </a:t>
            </a:r>
          </a:p>
          <a:p>
            <a:r>
              <a:rPr sz="2400" dirty="0"/>
              <a:t>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22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23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sz="2400" dirty="0"/>
              <a:t>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24</a:t>
            </a:r>
          </a:p>
          <a:p>
            <a:endParaRPr lang="en-US" sz="2400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25</a:t>
            </a:r>
          </a:p>
          <a:p>
            <a:br>
              <a:rPr lang="en-US" b="1" dirty="0"/>
            </a:br>
            <a:endParaRPr lang="en-US" dirty="0"/>
          </a:p>
          <a:p>
            <a:endParaRPr sz="2400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26</a:t>
            </a:r>
          </a:p>
          <a:p>
            <a:endParaRPr lang="en-US" sz="2400" dirty="0"/>
          </a:p>
          <a:p>
            <a:endParaRPr sz="240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Slide 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sz="2400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28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29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30</a:t>
            </a:r>
          </a:p>
          <a:p>
            <a:endParaRPr sz="2400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/>
              <a:t>Slide </a:t>
            </a:r>
            <a:r>
              <a:rPr lang="en-US" sz="2400"/>
              <a:t>31 </a:t>
            </a:r>
            <a:endParaRPr lang="en-US" sz="24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9569864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</a:defRPr>
            </a:pPr>
            <a:r>
              <a:rPr dirty="0"/>
              <a:t>De-Escalating Conflict</a:t>
            </a:r>
            <a:r>
              <a:rPr lang="en-US" dirty="0"/>
              <a:t> </a:t>
            </a:r>
            <a:r>
              <a:rPr dirty="0"/>
              <a:t>in Nursing Education</a:t>
            </a:r>
            <a:r>
              <a:rPr lang="en-US" dirty="0"/>
              <a:t>:</a:t>
            </a:r>
          </a:p>
          <a:p>
            <a:pPr>
              <a:defRPr sz="3800" b="1">
                <a:solidFill>
                  <a:srgbClr val="FFFFFF"/>
                </a:solidFill>
              </a:defRPr>
            </a:pPr>
            <a:r>
              <a:rPr lang="en-US" sz="2800" b="1" i="1" dirty="0">
                <a:solidFill>
                  <a:srgbClr val="FFFFFF"/>
                </a:solidFill>
              </a:rPr>
              <a:t>       </a:t>
            </a:r>
          </a:p>
          <a:p>
            <a:pPr>
              <a:defRPr sz="3800" b="1">
                <a:solidFill>
                  <a:srgbClr val="FFFFFF"/>
                </a:solidFill>
              </a:defRPr>
            </a:pPr>
            <a:r>
              <a:rPr lang="en-US" sz="2800" b="1" i="1" dirty="0">
                <a:solidFill>
                  <a:srgbClr val="FFFFFF"/>
                </a:solidFill>
              </a:rPr>
              <a:t>Creating respectful, psychologically safe learning environments</a:t>
            </a:r>
            <a:endParaRPr lang="en-US" sz="2800" b="1" dirty="0">
              <a:solidFill>
                <a:srgbClr val="FFFFFF"/>
              </a:solidFill>
            </a:endParaRPr>
          </a:p>
          <a:p>
            <a:pPr>
              <a:defRPr sz="3800" b="1">
                <a:solidFill>
                  <a:srgbClr val="FFFFFF"/>
                </a:solidFill>
              </a:defRPr>
            </a:pPr>
            <a:endParaRPr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3402874" y="3175218"/>
            <a:ext cx="811978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  <a:defRPr sz="1300">
                <a:solidFill>
                  <a:srgbClr val="CDD7DC"/>
                </a:solidFill>
              </a:defRPr>
            </a:pPr>
            <a:r>
              <a:rPr lang="en-US" sz="3600" dirty="0"/>
              <a:t>Winifred Ferguson Adams </a:t>
            </a:r>
            <a:r>
              <a:rPr lang="en-US" sz="3600" dirty="0">
                <a:solidFill>
                  <a:srgbClr val="CDD7DC"/>
                </a:solidFill>
              </a:rPr>
              <a:t>DNP, RN, M. Ed.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28063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Why This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964" y="1142810"/>
            <a:ext cx="62629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800" b="1" dirty="0"/>
              <a:t>The challenge facing nurs</a:t>
            </a:r>
            <a:r>
              <a:rPr lang="en-US" sz="2800" b="1" dirty="0"/>
              <a:t>e educators</a:t>
            </a:r>
            <a:endParaRPr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61258" y="2127632"/>
            <a:ext cx="9035143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lang="en-US" dirty="0"/>
              <a:t>   </a:t>
            </a:r>
            <a:r>
              <a:rPr lang="en-US" sz="2400" dirty="0"/>
              <a:t>Nursing shortage due in part to a shortage of nursing faculty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</a:t>
            </a:r>
            <a:r>
              <a:rPr lang="en-US" sz="2400" dirty="0"/>
              <a:t>  </a:t>
            </a:r>
            <a:r>
              <a:rPr sz="2400" dirty="0"/>
              <a:t> </a:t>
            </a:r>
            <a:r>
              <a:rPr lang="en-US" sz="2400" dirty="0"/>
              <a:t>Nurses converting from bedside to academia</a:t>
            </a:r>
            <a:endParaRPr sz="2400" dirty="0"/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</a:t>
            </a:r>
            <a:r>
              <a:rPr lang="en-US" sz="2400" dirty="0"/>
              <a:t>  Need</a:t>
            </a:r>
            <a:r>
              <a:rPr lang="en-US" sz="2400" dirty="0">
                <a:solidFill>
                  <a:srgbClr val="2D3741"/>
                </a:solidFill>
                <a:latin typeface="Aptos"/>
              </a:rPr>
              <a:t> to incorporate classroom management training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  <a:defRPr sz="1700">
                <a:solidFill>
                  <a:srgbClr val="2D3741"/>
                </a:solidFill>
                <a:latin typeface="Aptos"/>
              </a:defRPr>
            </a:pPr>
            <a:r>
              <a:rPr lang="en-US" sz="2400" dirty="0">
                <a:solidFill>
                  <a:srgbClr val="2D3741"/>
                </a:solidFill>
                <a:latin typeface="Aptos"/>
              </a:rPr>
              <a:t>Retention problematic due to increased faculty stress  </a:t>
            </a:r>
            <a:endParaRPr lang="en-US" sz="2400" dirty="0"/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endParaRPr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</a:t>
            </a: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A1EA6313-AF60-8CA8-2BBB-A808B1A2DE2D}"/>
              </a:ext>
            </a:extLst>
          </p:cNvPr>
          <p:cNvSpPr/>
          <p:nvPr/>
        </p:nvSpPr>
        <p:spPr>
          <a:xfrm>
            <a:off x="7413171" y="4342167"/>
            <a:ext cx="4332515" cy="1378131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Nurse educators need tools to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 de-escalate conflict</a:t>
            </a: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1BDE8-460F-FB28-295F-6BB587FD1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8C40B7-B267-084F-C0B4-A22CF14823D6}"/>
              </a:ext>
            </a:extLst>
          </p:cNvPr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CBE442-FC4E-92C9-15E3-1B7B1876A435}"/>
              </a:ext>
            </a:extLst>
          </p:cNvPr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Why This Matters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10E66-6FB0-F435-F59E-2AD1EDDC3029}"/>
              </a:ext>
            </a:extLst>
          </p:cNvPr>
          <p:cNvSpPr txBox="1"/>
          <p:nvPr/>
        </p:nvSpPr>
        <p:spPr>
          <a:xfrm>
            <a:off x="621792" y="1170432"/>
            <a:ext cx="593354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800" dirty="0"/>
              <a:t>The challenge facing nurse educators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7C23E0-4F3C-DF74-B760-A7D67021BC00}"/>
              </a:ext>
            </a:extLst>
          </p:cNvPr>
          <p:cNvSpPr txBox="1"/>
          <p:nvPr/>
        </p:nvSpPr>
        <p:spPr>
          <a:xfrm>
            <a:off x="731520" y="2053046"/>
            <a:ext cx="6583680" cy="293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000" dirty="0"/>
              <a:t>High academic and clinical expectations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000" dirty="0"/>
              <a:t>• Student anxiety and fear of failure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000" dirty="0"/>
              <a:t>• Grading and evaluation disputes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000" dirty="0"/>
              <a:t>• Clinical performance concerns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000" dirty="0"/>
              <a:t>• Professionalism and attendance issues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000" dirty="0"/>
              <a:t>• Communication breakdowns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000" dirty="0"/>
              <a:t>• Faculty workload and competing demands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C21118-15DE-BE66-4A3C-533BCF7244EE}"/>
              </a:ext>
            </a:extLst>
          </p:cNvPr>
          <p:cNvSpPr/>
          <p:nvPr/>
        </p:nvSpPr>
        <p:spPr>
          <a:xfrm>
            <a:off x="6379027" y="2255186"/>
            <a:ext cx="5723709" cy="1378131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26340D-34CC-7B70-AD55-7DACCB03A804}"/>
              </a:ext>
            </a:extLst>
          </p:cNvPr>
          <p:cNvSpPr txBox="1"/>
          <p:nvPr/>
        </p:nvSpPr>
        <p:spPr>
          <a:xfrm>
            <a:off x="6964330" y="2459504"/>
            <a:ext cx="4313617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The way we respond to conflict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can either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increase or decrease escalation.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2CD84D-83D8-E338-1473-532849935B07}"/>
              </a:ext>
            </a:extLst>
          </p:cNvPr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01758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Identify common sources of conflict and disruptive behavior in nursing education.</a:t>
            </a:r>
          </a:p>
          <a:p>
            <a:pPr>
              <a:spcAft>
                <a:spcPts val="900"/>
              </a:spcAft>
              <a:defRPr sz="20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Recognize early warning signs of escalating frustration, anxiety, and confrontation.</a:t>
            </a:r>
          </a:p>
          <a:p>
            <a:pPr>
              <a:spcAft>
                <a:spcPts val="900"/>
              </a:spcAft>
              <a:defRPr sz="20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Apply evidence-informed communication strategies to </a:t>
            </a:r>
            <a:r>
              <a:rPr lang="en-US" sz="2400" dirty="0"/>
              <a:t>use during </a:t>
            </a:r>
          </a:p>
          <a:p>
            <a:pPr>
              <a:spcAft>
                <a:spcPts val="900"/>
              </a:spcAft>
              <a:defRPr sz="20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challenging student interactions.</a:t>
            </a:r>
          </a:p>
          <a:p>
            <a:pPr>
              <a:spcAft>
                <a:spcPts val="900"/>
              </a:spcAft>
              <a:defRPr sz="20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Develop strategies for preventing unnecessary conflict.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3902863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rPr dirty="0"/>
              <a:t>Wh</a:t>
            </a:r>
            <a:r>
              <a:rPr lang="en-US" dirty="0"/>
              <a:t>at Causes </a:t>
            </a:r>
            <a:r>
              <a:rPr dirty="0"/>
              <a:t>Conflict 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166360" cy="4919472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36320" y="1805940"/>
            <a:ext cx="26032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Academic / Clinical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45720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Grades and exam performance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Assignment expectations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Progression decisions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Competency evaluations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Clinical judgment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Patient-care performance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Clinical placement concerns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166360" cy="489204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83080"/>
            <a:ext cx="373653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Professional / Interpersonal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572000" cy="3993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Attendance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Professional conduct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Accountability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Student-to-student disagreements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Faculty-to-student misunderstandings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Perceived inconsistency or unfairness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Why Students May Escalate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170432"/>
            <a:ext cx="358495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dirty="0"/>
              <a:t>Look beyond the behavior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3174" y="1832667"/>
            <a:ext cx="6583680" cy="385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Anxiety about academic failure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Fear of disappointing family or faculty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Financial or personal stress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Clinical performance pressure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Perceived unfairness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Emotional exhaustion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Difficulty processing feedback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Previous negative educational experiences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68142" y="1965960"/>
            <a:ext cx="5558245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07800" y="2130552"/>
            <a:ext cx="531248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Understanding behavior does not mean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excusing inappropriate behavior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The Escalation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5438" y="1268293"/>
            <a:ext cx="39965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b="1" dirty="0"/>
              <a:t>Recognize the pattern early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2286000"/>
            <a:ext cx="150876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6802" y="2514600"/>
            <a:ext cx="10609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42D46"/>
                </a:solidFill>
              </a:defRPr>
            </a:pPr>
            <a:r>
              <a:rPr sz="2400" dirty="0"/>
              <a:t>Trigger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011680" y="2615184"/>
            <a:ext cx="411480" cy="320040"/>
          </a:xfrm>
          <a:prstGeom prst="rightArrow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441448" y="2286000"/>
            <a:ext cx="150876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425597" y="2454753"/>
            <a:ext cx="149111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42D46"/>
                </a:solidFill>
              </a:defRPr>
            </a:pPr>
            <a:r>
              <a:rPr sz="2400" dirty="0"/>
              <a:t>Emotional</a:t>
            </a:r>
            <a:br>
              <a:rPr sz="2400" dirty="0"/>
            </a:br>
            <a:r>
              <a:rPr sz="2400" dirty="0"/>
              <a:t>Response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950208" y="2615184"/>
            <a:ext cx="411480" cy="320040"/>
          </a:xfrm>
          <a:prstGeom prst="rightArrow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379976" y="2286000"/>
            <a:ext cx="150876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96750" y="2514600"/>
            <a:ext cx="147521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42D46"/>
                </a:solidFill>
              </a:defRPr>
            </a:pPr>
            <a:r>
              <a:rPr sz="2400" dirty="0"/>
              <a:t>Escalation</a:t>
            </a:r>
            <a:br>
              <a:rPr sz="2400" dirty="0"/>
            </a:br>
            <a:r>
              <a:rPr sz="2400" dirty="0"/>
              <a:t>Behaviors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5888736" y="2615184"/>
            <a:ext cx="411480" cy="320040"/>
          </a:xfrm>
          <a:prstGeom prst="rightArrow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318504" y="2286000"/>
            <a:ext cx="150876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45523" y="2514600"/>
            <a:ext cx="85472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42D46"/>
                </a:solidFill>
              </a:defRPr>
            </a:pPr>
            <a:r>
              <a:rPr sz="2400" dirty="0"/>
              <a:t>Crisis</a:t>
            </a:r>
            <a:br>
              <a:rPr sz="2400" dirty="0"/>
            </a:br>
            <a:r>
              <a:rPr sz="2400" dirty="0"/>
              <a:t>Point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7827264" y="2615184"/>
            <a:ext cx="411480" cy="320040"/>
          </a:xfrm>
          <a:prstGeom prst="rightArrow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257032" y="2286000"/>
            <a:ext cx="150876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34175" y="2514600"/>
            <a:ext cx="135447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42D46"/>
                </a:solidFill>
              </a:defRPr>
            </a:pPr>
            <a:r>
              <a:rPr sz="2400" dirty="0"/>
              <a:t>Recovery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9765792" y="2615184"/>
            <a:ext cx="411480" cy="320040"/>
          </a:xfrm>
          <a:prstGeom prst="rightArrow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195560" y="2286000"/>
            <a:ext cx="1508760" cy="10515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073579" y="2514600"/>
            <a:ext cx="175272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42D46"/>
                </a:solidFill>
              </a:defRPr>
            </a:pPr>
            <a:r>
              <a:rPr sz="2400" dirty="0"/>
              <a:t>Resolution /</a:t>
            </a:r>
            <a:br>
              <a:rPr sz="2400" dirty="0"/>
            </a:br>
            <a:r>
              <a:rPr sz="2400" dirty="0"/>
              <a:t>Follow-Up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71600" y="4251960"/>
            <a:ext cx="941832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117015" y="4416552"/>
            <a:ext cx="79274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Faculty opportunity: intervene early—before the crisis point.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Early Warning Signs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170432"/>
            <a:ext cx="514140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b="1" dirty="0"/>
              <a:t>Notice → Pause → Assess → Respond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705356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4697" y="1911150"/>
            <a:ext cx="100886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Verbal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331720"/>
            <a:ext cx="4572000" cy="3739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Raised voice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Rapid or repetitive arguments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Defensive statements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Blaming language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Interrupting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“Always” / “never” language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Repeated demands for immediate resolution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86500" y="1705356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1908973"/>
            <a:ext cx="15127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Nonverbal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331720"/>
            <a:ext cx="45720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Agitation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Restlessness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Withdrawal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Avoidance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Crossed arms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Intense facial expressions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Changes in voice or posture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Faculty Self-Awareness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6766560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What am I feeling right now?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behavior is triggering me?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Am I becoming defensive?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Am I trying to “win” the conversation?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Am I listening—or preparing my response?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outcome do I want from this interaction?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23314" y="2011679"/>
            <a:ext cx="4939748" cy="1232263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65017" y="2176272"/>
            <a:ext cx="479804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Regulate yourself before attempting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to regulate the interaction.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Introducing the CALM Approach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16450" y="1232206"/>
            <a:ext cx="54371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6EB"/>
                </a:solidFill>
                <a:latin typeface="Aptos"/>
              </a:defRPr>
            </a:pPr>
            <a:r>
              <a:rPr sz="2400" dirty="0"/>
              <a:t>Regulate → Connect → Understand → 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246888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14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2240280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142D46"/>
                </a:solidFill>
              </a:defRPr>
            </a:pPr>
            <a:r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6816" y="2926080"/>
            <a:ext cx="147540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Control </a:t>
            </a:r>
            <a:endParaRPr lang="en-US" sz="2400" dirty="0"/>
          </a:p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Your</a:t>
            </a:r>
            <a:endParaRPr lang="en-US" sz="2400" dirty="0"/>
          </a:p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 Response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8419" y="5136738"/>
            <a:ext cx="217219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Remain composed.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20439" y="1965960"/>
            <a:ext cx="246888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703320" y="2240280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1E7D82"/>
                </a:solidFill>
              </a:defRPr>
            </a:pPr>
            <a: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70828" y="2926080"/>
            <a:ext cx="196810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Acknowledge </a:t>
            </a:r>
            <a:endParaRPr lang="en-US" sz="2400" dirty="0"/>
          </a:p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Emotions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21541" y="5029016"/>
            <a:ext cx="1666675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Recognize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 the student’s 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experience</a:t>
            </a:r>
            <a:r>
              <a:rPr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965960"/>
            <a:ext cx="246888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41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0" y="2240280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416996"/>
                </a:solidFill>
              </a:defRPr>
            </a:pPr>
            <a: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34594" y="2926080"/>
            <a:ext cx="1201291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Listen </a:t>
            </a:r>
            <a:endParaRPr lang="en-US" sz="2400" dirty="0"/>
          </a:p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Actively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8938" y="5096454"/>
            <a:ext cx="17526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Seek understanding before responding.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81159" y="1965960"/>
            <a:ext cx="2468880" cy="2880360"/>
          </a:xfrm>
          <a:prstGeom prst="roundRect">
            <a:avLst/>
          </a:prstGeom>
          <a:solidFill>
            <a:srgbClr val="FFFFFF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464039" y="2240280"/>
            <a:ext cx="2103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solidFill>
                  <a:srgbClr val="BE963C"/>
                </a:solidFill>
              </a:defRPr>
            </a:pPr>
            <a:r>
              <a:t>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29353" y="2926080"/>
            <a:ext cx="1372491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Move </a:t>
            </a:r>
            <a:endParaRPr lang="en-US" sz="2400" dirty="0"/>
          </a:p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Toward </a:t>
            </a:r>
            <a:endParaRPr lang="en-US" sz="2400" dirty="0"/>
          </a:p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Solutions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56552" y="5177861"/>
            <a:ext cx="128868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Identify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 realistic </a:t>
            </a:r>
            <a:endParaRPr lang="en-US" sz="2000" dirty="0">
              <a:solidFill>
                <a:schemeClr val="bg1"/>
              </a:solidFill>
            </a:endParaRP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000" dirty="0">
                <a:solidFill>
                  <a:schemeClr val="bg1"/>
                </a:solidFill>
              </a:rPr>
              <a:t>next steps</a:t>
            </a:r>
            <a:r>
              <a:rPr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4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C: Control Your Response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9140" y="1069848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2926" y="1399032"/>
            <a:ext cx="18560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Core 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6320" y="2080680"/>
            <a:ext cx="4572000" cy="3254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Use a calm voice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Slow your pace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Maintain appropriate personal space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Use neutral body language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Allow pauses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Keep responses concise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3556" y="1040921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519399"/>
            <a:ext cx="16618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Use / 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082857"/>
            <a:ext cx="457200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Avoid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Matching volume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Sarcasm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Arguing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Threatening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Interrupting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Taking behavior personally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80160" y="5623560"/>
            <a:ext cx="960120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04868" y="5788152"/>
            <a:ext cx="675178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Lower the temperature before solving the problem.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A: Acknowledge Emotions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6025" y="1025434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478169"/>
            <a:ext cx="18560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Core 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4572000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“I can see that you’re frustrated.”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“It sounds like this situation has been very stressful.”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“I hear that you have concerns about the evaluation.”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025434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59880" y="1597967"/>
            <a:ext cx="16618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Use / 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572000" cy="168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Then establish the boundary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“We can discuss your concerns, but we need to do so respectfully.”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80160" y="5623560"/>
            <a:ext cx="960120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747860" y="5788152"/>
            <a:ext cx="666579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Validate the emotion—not inappropriate behavior.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416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L: Listen Actively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8660" y="1100473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83080"/>
            <a:ext cx="18560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Core 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4572000" cy="3023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Stop — give space to speak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Listen — focus on what is being communicated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Reflect — “So what I’m hearing is…”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Clarify — “Can you help me understand what happened?”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1078557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83080"/>
            <a:ext cx="16618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Use / 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572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Avoid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Interrupting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Premature explanations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Defending yourself 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Assuming intent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80160" y="5623560"/>
            <a:ext cx="960120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85885" y="5858329"/>
            <a:ext cx="519558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Seek understanding before responding.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M: Move Toward Solutions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4652" y="1069848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294258"/>
            <a:ext cx="18560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Core Practice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" y="1736329"/>
            <a:ext cx="4572000" cy="362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Ask: What is the specific concern?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information do we need?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can be addressed today?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falls within course policy?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is the next appropriate step?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Who else needs to be involved?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5248" y="1033272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83080"/>
            <a:ext cx="166186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Use / Avoid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2404872"/>
            <a:ext cx="457200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End with clarity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Who → What → When →</a:t>
            </a:r>
            <a:endParaRPr lang="en-US" sz="2400" dirty="0"/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 Next Step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280160" y="5623560"/>
            <a:ext cx="960120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48722" y="5788152"/>
            <a:ext cx="786407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Shift from “Who is right?” to “What needs to happen next?”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Communication Techniques That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4840" y="1140823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83080"/>
            <a:ext cx="145982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Instead 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457200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“You’re being disrespectful.”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“You didn’t follow directions.”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“There’s nothing I can do.”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9256" y="1160417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83080"/>
            <a:ext cx="5774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572000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“I want to continue this conversation, and we need to keep the communication respectful.”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“Let’s review the assignment expectations and identify where the requirements were not met.”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416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The Power of “I” Statements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371600" y="959434"/>
            <a:ext cx="905256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2808472" y="1073656"/>
            <a:ext cx="58043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I + observable behavior + impact + next step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29640" y="2169592"/>
            <a:ext cx="10332720" cy="1259407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47778" y="2153482"/>
            <a:ext cx="730020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“When we speak over one another,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it becomes difficult for me to understand your concern.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I’d like us to take turns so we can work through this.”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96640" y="3918333"/>
            <a:ext cx="859536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Reduces blame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Focuses on observable behavior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Establishes boundaries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Keeps the conversation professional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Setting Professional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48065" y="979858"/>
            <a:ext cx="506606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dirty="0"/>
              <a:t>Empathy and boundaries can coexist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28800" y="1554480"/>
            <a:ext cx="850392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791992" y="1719072"/>
            <a:ext cx="4577535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Acknowledge + Boundary + Choice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834640"/>
            <a:ext cx="10515600" cy="1901952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72746" y="2999232"/>
            <a:ext cx="961603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“I understand that you’re upset about the clinical evaluation.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I’m willing to discuss the evaluation.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I cannot continue the conversation while being spoken to disrespectfully.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We can take a brief break and continue when we’re both ready.”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4937759"/>
            <a:ext cx="10149840" cy="1191949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13098" y="5102352"/>
            <a:ext cx="633532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A boundary is a statement of what you will do—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not a threat about what the student must do.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Difficult Conversation: A Practical Framework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83080"/>
            <a:ext cx="26680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Before the Meeting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4572000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Review documentation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Review applicable policies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Identify desired outcome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Consider who should attend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Select appropriate setting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Prepare objective examples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83080"/>
            <a:ext cx="196181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During / 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572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Connect → Clarify → Review → Respond → Plan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Document objectively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Communicate next steps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Follow institutional procedures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Arrange follow-up when appropriate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High-Stakes Meetings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3678" y="951636"/>
            <a:ext cx="484203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b="1" dirty="0"/>
              <a:t>Keep the conversation structured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3246120" cy="14173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57880" y="2011680"/>
            <a:ext cx="130195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1. State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 purpose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600200"/>
            <a:ext cx="3246120" cy="14173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161439" y="2011680"/>
            <a:ext cx="188436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2. Establish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 expectations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75320" y="1600200"/>
            <a:ext cx="3246120" cy="14173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66228" y="2011680"/>
            <a:ext cx="1664302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3. Hear 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the student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3703320"/>
            <a:ext cx="3246120" cy="14173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457312" y="3811815"/>
            <a:ext cx="170309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4. Review 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objective 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information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80560" y="3703320"/>
            <a:ext cx="3246120" cy="14173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99199" y="3923883"/>
            <a:ext cx="181543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5. Clarify 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expectations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3703320"/>
            <a:ext cx="3246120" cy="14173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22269" y="3923883"/>
            <a:ext cx="155222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6. Identify </a:t>
            </a:r>
            <a:endParaRPr lang="en-US" sz="2400" dirty="0"/>
          </a:p>
          <a:p>
            <a:pPr algn="ctr">
              <a:defRPr sz="1800" b="1">
                <a:solidFill>
                  <a:srgbClr val="142D46"/>
                </a:solidFill>
              </a:defRPr>
            </a:pPr>
            <a:r>
              <a:rPr sz="2400" dirty="0"/>
              <a:t>next steps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When De-Escalation Is Not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6766560" cy="385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dirty="0"/>
              <a:t>• </a:t>
            </a:r>
            <a:r>
              <a:rPr sz="2400" dirty="0"/>
              <a:t>Academic advising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Student support services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Counseling/mental health resources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Disability/accessibility services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Student affairs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Program leadership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Behavioral intervention processes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Campus safety/security when appropriate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08457" y="2103119"/>
            <a:ext cx="4619726" cy="1608909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08457" y="2267712"/>
            <a:ext cx="4619726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Do not attempt to manage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situations beyond your role,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training, or institutional authority.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Safety Comes First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676656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Maintain personal safety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Create distance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Avoid being isolated when appropriate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Follow institutional emergency procedures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Seek assistance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Document objectively</a:t>
            </a:r>
          </a:p>
          <a:p>
            <a:pPr>
              <a:spcAft>
                <a:spcPts val="900"/>
              </a:spcAft>
              <a:defRPr sz="17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Report according to policy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63348" y="2103120"/>
            <a:ext cx="4709944" cy="147828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86238" y="2267712"/>
            <a:ext cx="3264163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De-escalation is not the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same as tolerating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unsafe behavior</a:t>
            </a:r>
            <a:r>
              <a:rPr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Prevent Conflict Before It Starts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963" y="1074420"/>
            <a:ext cx="42970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b="1" dirty="0"/>
              <a:t>Prevention begins with clarity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72524"/>
            <a:ext cx="731520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Explain expectations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Review policies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Clarify grading criteria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Explain clinical evaluation standards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Define communication expectations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Explain processes for concerns and appeals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Apply standards consistently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55279" y="2286000"/>
            <a:ext cx="3383280" cy="1676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80523" y="2450592"/>
            <a:ext cx="1532792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Clarity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reduces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ambiguity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416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Building Psychological Safety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00200"/>
            <a:ext cx="5852160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Respectful dialogue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Appropriate questioning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Constructive feedback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Transparency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Consistency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Accessibility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Early communication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90824" y="1028699"/>
            <a:ext cx="4660956" cy="13649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683344" y="1020545"/>
            <a:ext cx="279070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Psychological safety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does not mean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“everyone agrees.”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79939" y="3474719"/>
            <a:ext cx="5290673" cy="2033452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14168" y="3639312"/>
            <a:ext cx="3459665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It means people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can raise concerns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without fear of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humiliation or retaliation</a:t>
            </a:r>
            <a:r>
              <a:rPr dirty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Faculty Practices That Prevent Escalation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79586" y="1162594"/>
            <a:ext cx="143148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646E78"/>
                </a:solidFill>
                <a:latin typeface="Aptos"/>
              </a:defRPr>
            </a:pPr>
            <a:r>
              <a:rPr sz="2400" b="1" dirty="0"/>
              <a:t>The 5 C’s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28800"/>
            <a:ext cx="2011680" cy="3108960"/>
          </a:xfrm>
          <a:prstGeom prst="roundRect">
            <a:avLst/>
          </a:prstGeom>
          <a:solidFill>
            <a:srgbClr val="F4F7F9"/>
          </a:solidFill>
          <a:ln>
            <a:solidFill>
              <a:srgbClr val="142D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12095" y="2148840"/>
            <a:ext cx="139333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C</a:t>
            </a:r>
            <a:r>
              <a:rPr lang="en-US" sz="2400" dirty="0"/>
              <a:t>almness</a:t>
            </a:r>
            <a:endParaRPr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14444" y="2834640"/>
            <a:ext cx="158864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Maintain a 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Positive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 attitude</a:t>
            </a:r>
            <a:endParaRPr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2834639" y="1828800"/>
            <a:ext cx="2011680" cy="31089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333769" y="2148840"/>
            <a:ext cx="101341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C</a:t>
            </a:r>
            <a:r>
              <a:rPr lang="en-US" sz="2400" dirty="0"/>
              <a:t>larity</a:t>
            </a:r>
            <a:endParaRPr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86797" y="2834640"/>
            <a:ext cx="2107372" cy="14157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400" dirty="0"/>
              <a:t>St</a:t>
            </a:r>
            <a:r>
              <a:rPr lang="en-US" sz="2400" dirty="0"/>
              <a:t>udents know 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what is 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Expected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60954" y="1828800"/>
            <a:ext cx="2207784" cy="3108960"/>
          </a:xfrm>
          <a:prstGeom prst="roundRect">
            <a:avLst/>
          </a:prstGeom>
          <a:solidFill>
            <a:srgbClr val="F4F7F9"/>
          </a:solidFill>
          <a:ln>
            <a:solidFill>
              <a:srgbClr val="41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Involve all parties </a:t>
            </a:r>
            <a:r>
              <a:rPr lang="en-US" sz="2400" dirty="0">
                <a:solidFill>
                  <a:schemeClr val="tx1"/>
                </a:solidFill>
              </a:rPr>
              <a:t>Encourage teamwork</a:t>
            </a:r>
            <a:endParaRPr sz="24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203485" y="1859280"/>
            <a:ext cx="2011680" cy="310896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398748" y="2153305"/>
            <a:ext cx="17373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sz="2400" dirty="0"/>
              <a:t>Compassion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7154" y="2904530"/>
            <a:ext cx="178504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400" dirty="0"/>
              <a:t>The person </a:t>
            </a:r>
            <a:endParaRPr lang="en-US" sz="2400" dirty="0"/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400" dirty="0"/>
              <a:t>is treated</a:t>
            </a:r>
            <a:endParaRPr lang="en-US" sz="2400" dirty="0"/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sz="2400" dirty="0"/>
              <a:t> with dignity.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829800" y="1828800"/>
            <a:ext cx="2011680" cy="310896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99965" y="2148840"/>
            <a:ext cx="18713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>
                <a:solidFill>
                  <a:srgbClr val="142D46"/>
                </a:solidFill>
              </a:defRPr>
            </a:pPr>
            <a:r>
              <a:rPr lang="en-US" sz="2400" dirty="0"/>
              <a:t>Commitment</a:t>
            </a:r>
            <a:endParaRPr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9765862" y="2834640"/>
            <a:ext cx="2139560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Follow through 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on 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agreed </a:t>
            </a:r>
          </a:p>
          <a:p>
            <a:pPr algn="ctr">
              <a:defRPr sz="1400">
                <a:solidFill>
                  <a:srgbClr val="2D3741"/>
                </a:solidFill>
              </a:defRPr>
            </a:pPr>
            <a:r>
              <a:rPr lang="en-US" sz="2400" dirty="0"/>
              <a:t>solutions</a:t>
            </a:r>
            <a:endParaRPr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62EF2B2-9BD8-8529-6571-29349E720E1D}"/>
              </a:ext>
            </a:extLst>
          </p:cNvPr>
          <p:cNvSpPr txBox="1"/>
          <p:nvPr/>
        </p:nvSpPr>
        <p:spPr>
          <a:xfrm>
            <a:off x="7717997" y="2258199"/>
            <a:ext cx="19111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Collaboration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Case Study: “The Clinical Evaluation”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1508760"/>
            <a:ext cx="996696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49574" y="1673351"/>
            <a:ext cx="100623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“This evaluation is completely unfair. You have been against me all semester.”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1024128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Student receives an evaluation showing several competencies were not met.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Student requests an immediate meeting.</a:t>
            </a:r>
          </a:p>
          <a:p>
            <a:pPr>
              <a:spcAft>
                <a:spcPts val="9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During the conversation, the student’s voice becomes increasingly elevated.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199" y="5349240"/>
            <a:ext cx="658368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073990" y="5521209"/>
            <a:ext cx="392209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Discuss: What would you do?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Case Study: CALM in 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6320" y="1510936"/>
            <a:ext cx="795878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D3741"/>
                </a:solidFill>
              </a:defRPr>
            </a:pPr>
            <a:r>
              <a:rPr sz="2400" dirty="0"/>
              <a:t>C —</a:t>
            </a:r>
            <a:r>
              <a:rPr dirty="0"/>
              <a:t> </a:t>
            </a:r>
            <a:r>
              <a:rPr sz="2400" dirty="0"/>
              <a:t>Pause. Lower your voice. Maintain neutral body language.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435608"/>
            <a:ext cx="566928" cy="594360"/>
          </a:xfrm>
          <a:prstGeom prst="roundRect">
            <a:avLst/>
          </a:prstGeom>
          <a:solidFill>
            <a:srgbClr val="14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1536192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6320" y="2473452"/>
            <a:ext cx="830438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D3741"/>
                </a:solidFill>
              </a:defRPr>
            </a:pPr>
            <a:r>
              <a:rPr sz="2400" dirty="0"/>
              <a:t>A — “I can hear that you are very frustrated with the evaluation.”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2487168"/>
            <a:ext cx="566928" cy="594360"/>
          </a:xfrm>
          <a:prstGeom prst="round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8" y="2587752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6320" y="3538728"/>
            <a:ext cx="1008545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D3741"/>
                </a:solidFill>
              </a:defRPr>
            </a:pPr>
            <a:r>
              <a:rPr sz="2400" dirty="0"/>
              <a:t>L — “Tell me specifically which part of the evaluation you believe is inaccurate.”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3538727"/>
            <a:ext cx="566928" cy="594360"/>
          </a:xfrm>
          <a:prstGeom prst="roundRect">
            <a:avLst/>
          </a:prstGeom>
          <a:solidFill>
            <a:srgbClr val="416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8" y="3639311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6320" y="4522035"/>
            <a:ext cx="930562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2D3741"/>
                </a:solidFill>
              </a:defRPr>
            </a:pPr>
            <a:r>
              <a:rPr sz="2400" dirty="0"/>
              <a:t>M — “Let’s review the competency criteria and documentation together. </a:t>
            </a:r>
            <a:endParaRPr lang="en-US" sz="2400" dirty="0"/>
          </a:p>
          <a:p>
            <a:pPr>
              <a:defRPr sz="1800">
                <a:solidFill>
                  <a:srgbClr val="2D3741"/>
                </a:solidFill>
              </a:defRPr>
            </a:pPr>
            <a:r>
              <a:rPr lang="en-US" sz="2400" dirty="0"/>
              <a:t>                </a:t>
            </a:r>
            <a:r>
              <a:rPr sz="2400" dirty="0"/>
              <a:t>Then we’ll identify the appropriate next step.”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4590288"/>
            <a:ext cx="566928" cy="594360"/>
          </a:xfrm>
          <a:prstGeom prst="round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4690872"/>
            <a:ext cx="566928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5623560"/>
            <a:ext cx="1024128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4202" y="5601913"/>
            <a:ext cx="10101675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Boundary if needed: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“I am willing to discuss the evaluation, but we need to continue respectfully.”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13232" y="2598731"/>
            <a:ext cx="5166360" cy="2627848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5599" y="2724431"/>
            <a:ext cx="91166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Avoid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" y="3157068"/>
            <a:ext cx="457200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“That’s ridiculous.”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“You need to calm down.”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“If you had studied, we wouldn’t be having this conversation.”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1738282"/>
            <a:ext cx="5166360" cy="384310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40377" y="1973757"/>
            <a:ext cx="5774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9915" y="2603071"/>
            <a:ext cx="4572000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“I hear that you are concerned about your ability to succeed.”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“Let’s look at the specific concern you’re raising.”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“I’d like us to review the course expectations and your current performance.”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16555" y="5749031"/>
            <a:ext cx="6309360" cy="91440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rPr lang="en-US"/>
              <a:t>Practice Activity: “Say This, Not That”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FF18D8-AFE6-EBE6-BC11-C4B6A2931FF8}"/>
              </a:ext>
            </a:extLst>
          </p:cNvPr>
          <p:cNvSpPr txBox="1"/>
          <p:nvPr/>
        </p:nvSpPr>
        <p:spPr>
          <a:xfrm>
            <a:off x="469659" y="372884"/>
            <a:ext cx="94687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The student states, </a:t>
            </a:r>
          </a:p>
          <a:p>
            <a:r>
              <a:rPr lang="en-US" sz="3600" b="1" dirty="0"/>
              <a:t>“You clearly don’t want me to pass this course!”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416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Reflection: Know Your Escalation Triggers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54480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05840" y="1783080"/>
            <a:ext cx="253845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1E7D82"/>
                </a:solidFill>
              </a:defRPr>
            </a:pPr>
            <a:r>
              <a:rPr sz="2400" dirty="0"/>
              <a:t>What triggers me?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2331720"/>
            <a:ext cx="45720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Anger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Repeated challenges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Blaming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Tears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Silence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Perceived disrespect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Threats to complain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166360" cy="4389120"/>
          </a:xfrm>
          <a:prstGeom prst="roundRect">
            <a:avLst/>
          </a:prstGeom>
          <a:solidFill>
            <a:srgbClr val="F4F7F9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83080"/>
            <a:ext cx="266932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E963C"/>
                </a:solidFill>
              </a:defRPr>
            </a:pPr>
            <a:r>
              <a:rPr sz="2400" dirty="0"/>
              <a:t>What can I change?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572000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is my typical response?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outcome do I want?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Which CALM step would help?</a:t>
            </a:r>
          </a:p>
          <a:p>
            <a:pPr>
              <a:spcAft>
                <a:spcPts val="900"/>
              </a:spcAft>
              <a:defRPr sz="16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What phrase could I prepare in advance?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ptos Display"/>
              </a:defRPr>
            </a:pPr>
            <a:r>
              <a:t>Take-Home Toolkit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19220" y="877931"/>
            <a:ext cx="55463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DCE6EB"/>
                </a:solidFill>
                <a:latin typeface="Aptos"/>
              </a:defRPr>
            </a:pPr>
            <a:r>
              <a:rPr sz="2400" dirty="0"/>
              <a:t>A simple sequence for difficult moments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17320"/>
            <a:ext cx="103327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88720" y="1572768"/>
            <a:ext cx="11794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D82"/>
                </a:solidFill>
              </a:defRPr>
            </a:pPr>
            <a:r>
              <a:rPr sz="2400" dirty="0"/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0" y="1572768"/>
            <a:ext cx="388542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D46"/>
                </a:solidFill>
              </a:defRPr>
            </a:pPr>
            <a:r>
              <a:rPr sz="2400" dirty="0"/>
              <a:t>Prepare → Clarify → Regulate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560320"/>
            <a:ext cx="103327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416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88720" y="2715768"/>
            <a:ext cx="123142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416996"/>
                </a:solidFill>
              </a:defRPr>
            </a:pPr>
            <a:r>
              <a:rPr sz="2400" dirty="0"/>
              <a:t>DURING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2715768"/>
            <a:ext cx="746454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D46"/>
                </a:solidFill>
              </a:defRPr>
            </a:pPr>
            <a:r>
              <a:rPr sz="2400" dirty="0"/>
              <a:t>CALM: Control → Acknowledge → Listen → Move Forward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703320"/>
            <a:ext cx="103327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BE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3858768"/>
            <a:ext cx="98777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BE963C"/>
                </a:solidFill>
              </a:defRPr>
            </a:pPr>
            <a:r>
              <a:rPr sz="2400" dirty="0"/>
              <a:t>AFTER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43200" y="3858768"/>
            <a:ext cx="662392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D46"/>
                </a:solidFill>
              </a:defRPr>
            </a:pPr>
            <a:r>
              <a:rPr sz="2400" dirty="0"/>
              <a:t>Document → Follow Up → Refer When Appropriate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4846320"/>
            <a:ext cx="1033272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53133" y="4973354"/>
            <a:ext cx="12103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E7D82"/>
                </a:solidFill>
              </a:defRPr>
            </a:pPr>
            <a:r>
              <a:rPr sz="2400" dirty="0"/>
              <a:t>ALWAYS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0" y="5001768"/>
            <a:ext cx="603729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>
                <a:solidFill>
                  <a:srgbClr val="142D46"/>
                </a:solidFill>
              </a:defRPr>
            </a:pPr>
            <a:r>
              <a:rPr sz="2400" dirty="0"/>
              <a:t>Respect + Empathy + Boundaries + Consistency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BE96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424160" cy="2654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Conflict is inevitable. Escalation is not.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Self-awareness comes first. Your response influences the interaction.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Empathy and boundaries work together. You can validate feelings without accepting inappropriate behavior.</a:t>
            </a:r>
          </a:p>
          <a:p>
            <a:pPr>
              <a:spcAft>
                <a:spcPts val="900"/>
              </a:spcAft>
              <a:defRPr sz="1900">
                <a:solidFill>
                  <a:srgbClr val="2D3741"/>
                </a:solidFill>
                <a:latin typeface="Aptos"/>
              </a:defRPr>
            </a:pPr>
            <a:r>
              <a:rPr sz="2400" dirty="0"/>
              <a:t>• Early intervention matters. Address concerns before frustration becomes crisis.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04457" y="4163332"/>
            <a:ext cx="6357258" cy="2310619"/>
          </a:xfrm>
          <a:prstGeom prst="roundRect">
            <a:avLst/>
          </a:prstGeom>
          <a:solidFill>
            <a:srgbClr val="F4F7F9"/>
          </a:solidFill>
          <a:ln>
            <a:solidFill>
              <a:srgbClr val="1E7D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003026" y="4500918"/>
            <a:ext cx="6155467" cy="15696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“The goal is not to win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the conversation.</a:t>
            </a:r>
            <a:r>
              <a:rPr lang="en-US" sz="2400" dirty="0"/>
              <a:t>"</a:t>
            </a:r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sz="2400" dirty="0"/>
              <a:t> </a:t>
            </a:r>
            <a:endParaRPr lang="en-US" sz="2400" dirty="0"/>
          </a:p>
          <a:p>
            <a:pPr algn="ctr">
              <a:defRPr sz="1900" b="1">
                <a:solidFill>
                  <a:srgbClr val="142D46"/>
                </a:solidFill>
              </a:defRPr>
            </a:pPr>
            <a:r>
              <a:rPr lang="en-US" sz="2400" dirty="0"/>
              <a:t>“</a:t>
            </a:r>
            <a:r>
              <a:rPr sz="2400" dirty="0"/>
              <a:t>The goal is to create a path</a:t>
            </a:r>
            <a:r>
              <a:rPr lang="en-US" sz="2400" dirty="0"/>
              <a:t> to move</a:t>
            </a:r>
            <a:r>
              <a:rPr sz="2400" dirty="0"/>
              <a:t> forward.”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E7D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03074" y="142175"/>
            <a:ext cx="1983876" cy="53860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900" b="1">
                <a:solidFill>
                  <a:srgbClr val="142D46"/>
                </a:solidFill>
                <a:latin typeface="Aptos Display"/>
              </a:defRPr>
            </a:pPr>
            <a:r>
              <a:rPr dirty="0"/>
              <a:t>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779821"/>
            <a:ext cx="1078992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/>
              <a:t>•</a:t>
            </a:r>
            <a:r>
              <a:rPr lang="en-US" dirty="0"/>
              <a:t>Core competencies for Academic Nurse Educators (n.d.). NLN core competencies for academic nurse educators. Retrieved from: https://www.nln.org/education/nursing-education-competencies/core competencies-for-academic-nurse-educators.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Crisis Prevention Institute (2023). Resource guide: Top 10 de-escalation tips for educators. Crisisprevention.com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Gallo, A. (2022). </a:t>
            </a:r>
            <a:r>
              <a:rPr lang="en-US" i="1" dirty="0"/>
              <a:t>Getting Along: How to Work with Anyone (Even Difficult People).</a:t>
            </a:r>
            <a:r>
              <a:rPr lang="en-US" dirty="0"/>
              <a:t> Harvard Business Review Press. 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Kennedy, Nichol. MSN, PMHNP-BC, “A Healthcare Worker’s Guide to De-Escalation Techniques” (2025) Nursing CE Central. Retrieved from: https://nursingcecentral.com/lessons/a-healthcare-workers-guide-to-de-escalation-techniques/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Lambert, K., Dorris, D. S., &amp;amp; Willimas, A. (2024). The effects of structured mentorship and onboarding of novice nursing faculty. Journal of Nursing Education, 63(6), 405-408. DOI: 10.3923/01484834-20240404-09.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Lanza, Jennifer, NP; Quality Improvement Project De-escalation Techniques Applied in the Classroom: A Faculty Onboarding Quality Improvement; (2025). Doctor of Nursing Practice Projects. 222.https://arch.astate.edu/</a:t>
            </a:r>
            <a:r>
              <a:rPr lang="en-US" dirty="0" err="1"/>
              <a:t>dnp</a:t>
            </a:r>
            <a:r>
              <a:rPr lang="en-US" dirty="0"/>
              <a:t>-projects/222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Stone, D., Patton, B., &amp; Heen, S. (2023). </a:t>
            </a:r>
            <a:r>
              <a:rPr lang="en-US" i="1" dirty="0"/>
              <a:t>Difficult Conversations: How to Discuss What Matters Most</a:t>
            </a:r>
            <a:r>
              <a:rPr lang="en-US" dirty="0"/>
              <a:t> (Updated Edition). Penguin Books. </a:t>
            </a:r>
          </a:p>
          <a:p>
            <a:pPr>
              <a:spcAft>
                <a:spcPts val="900"/>
              </a:spcAft>
              <a:defRPr sz="1400">
                <a:solidFill>
                  <a:srgbClr val="2D3741"/>
                </a:solidFill>
                <a:latin typeface="Aptos"/>
              </a:defRPr>
            </a:pP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0698480" y="6473952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E78"/>
                </a:solidFill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fa5be20-dc39-4186-a780-7e1bcec99d18}" enabled="1" method="Standard" siteId="{c5063431-d7f2-48db-ac62-eaeaa2e0bffc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1727</TotalTime>
  <Words>2105</Words>
  <Application>Microsoft Office PowerPoint</Application>
  <PresentationFormat>Widescreen</PresentationFormat>
  <Paragraphs>453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Kevin Southerland</dc:creator>
  <cp:keywords/>
  <dc:description>generated using python-pptx</dc:description>
  <cp:lastModifiedBy>Kevin Southerland</cp:lastModifiedBy>
  <cp:revision>3</cp:revision>
  <dcterms:created xsi:type="dcterms:W3CDTF">2013-01-27T09:14:16Z</dcterms:created>
  <dcterms:modified xsi:type="dcterms:W3CDTF">2026-10-10T21:25:16Z</dcterms:modified>
  <cp:category/>
</cp:coreProperties>
</file>