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66" r:id="rId5"/>
    <p:sldId id="268" r:id="rId6"/>
    <p:sldId id="269" r:id="rId7"/>
    <p:sldId id="270" r:id="rId8"/>
    <p:sldId id="271" r:id="rId9"/>
    <p:sldId id="272" r:id="rId10"/>
    <p:sldId id="273" r:id="rId11"/>
    <p:sldId id="275" r:id="rId12"/>
    <p:sldId id="274" r:id="rId13"/>
    <p:sldId id="276" r:id="rId14"/>
    <p:sldId id="278" r:id="rId15"/>
    <p:sldId id="280" r:id="rId16"/>
    <p:sldId id="281" r:id="rId17"/>
    <p:sldId id="282" r:id="rId18"/>
    <p:sldId id="283" r:id="rId19"/>
    <p:sldId id="2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34FD79-779C-45C7-837E-79E01AE836B2}" v="1" dt="2026-07-03T11:31:55.3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ILopes23@gmail.com" userId="4e600cae9987e8cd" providerId="LiveId" clId="{965F43E7-3AD6-435E-857D-B525161176A0}"/>
    <pc:docChg chg="undo custSel modSld">
      <pc:chgData name="JaneILopes23@gmail.com" userId="4e600cae9987e8cd" providerId="LiveId" clId="{965F43E7-3AD6-435E-857D-B525161176A0}" dt="2026-06-19T01:39:04.708" v="186" actId="478"/>
      <pc:docMkLst>
        <pc:docMk/>
      </pc:docMkLst>
      <pc:sldChg chg="modSp mod">
        <pc:chgData name="JaneILopes23@gmail.com" userId="4e600cae9987e8cd" providerId="LiveId" clId="{965F43E7-3AD6-435E-857D-B525161176A0}" dt="2026-06-19T01:21:55.299" v="153" actId="20577"/>
        <pc:sldMkLst>
          <pc:docMk/>
          <pc:sldMk cId="796940749" sldId="264"/>
        </pc:sldMkLst>
        <pc:spChg chg="mod">
          <ac:chgData name="JaneILopes23@gmail.com" userId="4e600cae9987e8cd" providerId="LiveId" clId="{965F43E7-3AD6-435E-857D-B525161176A0}" dt="2026-06-19T01:21:55.299" v="153" actId="20577"/>
          <ac:spMkLst>
            <pc:docMk/>
            <pc:sldMk cId="796940749" sldId="264"/>
            <ac:spMk id="3" creationId="{6F040019-29A9-807E-056F-DD9E2A22EC53}"/>
          </ac:spMkLst>
        </pc:spChg>
      </pc:sldChg>
      <pc:sldChg chg="modSp mod">
        <pc:chgData name="JaneILopes23@gmail.com" userId="4e600cae9987e8cd" providerId="LiveId" clId="{965F43E7-3AD6-435E-857D-B525161176A0}" dt="2026-06-19T01:34:48.033" v="158" actId="20577"/>
        <pc:sldMkLst>
          <pc:docMk/>
          <pc:sldMk cId="1877144817" sldId="273"/>
        </pc:sldMkLst>
        <pc:spChg chg="mod">
          <ac:chgData name="JaneILopes23@gmail.com" userId="4e600cae9987e8cd" providerId="LiveId" clId="{965F43E7-3AD6-435E-857D-B525161176A0}" dt="2026-06-19T01:34:48.033" v="158" actId="20577"/>
          <ac:spMkLst>
            <pc:docMk/>
            <pc:sldMk cId="1877144817" sldId="273"/>
            <ac:spMk id="3" creationId="{2DFF800C-096B-C97F-9ABB-9B49B51E6A5A}"/>
          </ac:spMkLst>
        </pc:spChg>
      </pc:sldChg>
      <pc:sldChg chg="modSp mod">
        <pc:chgData name="JaneILopes23@gmail.com" userId="4e600cae9987e8cd" providerId="LiveId" clId="{965F43E7-3AD6-435E-857D-B525161176A0}" dt="2026-06-19T01:34:57.790" v="164" actId="20577"/>
        <pc:sldMkLst>
          <pc:docMk/>
          <pc:sldMk cId="4074295859" sldId="274"/>
        </pc:sldMkLst>
        <pc:spChg chg="mod">
          <ac:chgData name="JaneILopes23@gmail.com" userId="4e600cae9987e8cd" providerId="LiveId" clId="{965F43E7-3AD6-435E-857D-B525161176A0}" dt="2026-06-19T01:34:57.790" v="164" actId="20577"/>
          <ac:spMkLst>
            <pc:docMk/>
            <pc:sldMk cId="4074295859" sldId="274"/>
            <ac:spMk id="3" creationId="{1A7D02FB-D4AD-DCF5-941E-0D6743F8BCDE}"/>
          </ac:spMkLst>
        </pc:spChg>
      </pc:sldChg>
      <pc:sldChg chg="modSp mod">
        <pc:chgData name="JaneILopes23@gmail.com" userId="4e600cae9987e8cd" providerId="LiveId" clId="{965F43E7-3AD6-435E-857D-B525161176A0}" dt="2026-06-19T01:36:03.929" v="184" actId="6549"/>
        <pc:sldMkLst>
          <pc:docMk/>
          <pc:sldMk cId="440100822" sldId="276"/>
        </pc:sldMkLst>
        <pc:spChg chg="mod">
          <ac:chgData name="JaneILopes23@gmail.com" userId="4e600cae9987e8cd" providerId="LiveId" clId="{965F43E7-3AD6-435E-857D-B525161176A0}" dt="2026-06-19T01:36:03.929" v="184" actId="6549"/>
          <ac:spMkLst>
            <pc:docMk/>
            <pc:sldMk cId="440100822" sldId="276"/>
            <ac:spMk id="3" creationId="{5C1C4DFE-BCF2-320C-D1C9-CC4A1EAF0322}"/>
          </ac:spMkLst>
        </pc:spChg>
      </pc:sldChg>
      <pc:sldChg chg="delSp modSp mod">
        <pc:chgData name="JaneILopes23@gmail.com" userId="4e600cae9987e8cd" providerId="LiveId" clId="{965F43E7-3AD6-435E-857D-B525161176A0}" dt="2026-06-19T01:39:04.708" v="186" actId="478"/>
        <pc:sldMkLst>
          <pc:docMk/>
          <pc:sldMk cId="1427749727" sldId="28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FF824-98CC-BEF1-A096-4211765CE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FD636-137B-3FF6-C24B-98DBCBBFE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468D7-A6FE-1253-7786-734812751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7B10E-2516-B1BE-0483-AC27B8053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38E5-1D55-9F57-D149-A49CCE0F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6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F64B-C590-C2BC-2FDF-A83104D40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53F5E-A10F-F4AC-E776-E03AE95BD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5F41C-CDC4-AFF5-2C01-51AB67F98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729A1-9D4F-608E-BDDC-F46E71C8C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5463C-4FAA-0709-A459-85BF7B21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99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406C4-1A8B-7B4E-B917-47BA3A1D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6891B-872D-41EE-4A28-126BB8DEF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6C794-759B-D39B-788F-DA04A3A0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5D6C9-A321-E0F3-AF69-6FAF148EE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93948-4B10-0EF7-2F87-4E82248E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5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54079-17BA-A1EF-9E0A-B1E3AC0A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4DCC9-8026-F082-FA2F-CC3E7D5F19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D9A27-467E-0317-238F-0E50CE3904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EBD28-A95C-C705-C947-E8BB02112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A39B8-067C-BA57-213A-E544BFC40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4604E-E73A-A7FE-E48C-37F9D209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8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2E4EA-8B85-3A30-2F11-95C667F89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75856-D323-C38F-007B-EF821869E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AA866-C4AB-0F3F-DFB1-B77032490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733F47-6E8E-661D-348E-A6300BA85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35205-DF6F-96F7-2135-6538AD445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2E1F85-6B66-B6F8-D958-F0BB366CD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EABA82-D985-31E1-289A-271A531E6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6F2A5C-4C84-0BDA-0782-3135EB935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24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BC486-A8C5-CBA8-38A4-5E01144E9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2EB0E8-BB79-B1B2-FF9C-BBFE3B8E7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88A46F-F07F-449D-7E1E-C28576D53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4DEB5-FC06-B5AD-D1BC-C362C4F3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4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44D675-FC16-DF6B-BF40-2B665346F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5AA34D-D6DB-B58C-F288-6571991AC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51977-CA5E-3FD0-7DE3-875C1793E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56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72AC4-81A3-6207-C385-0D3911E97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F6F81-F055-BCDF-D5D9-B869FD087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FBB06-C682-D8DA-E479-AC9B9AA61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352E4-B9CB-A3F7-EF1B-9D664FA04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2FCEE2-99C5-C2D5-1DEA-F79FE4E13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E95A1-30CC-3D59-A9A2-5F3E935C7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0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A4A64-F9C0-FE91-6F8E-E6DF29DD5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4649D4-27E3-1DFC-15C1-60F9F13670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7F01B-5B97-91B2-9B6F-92C84D75AD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D4C59-A14B-42FA-0012-6FE24D591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D06EC-CFD2-FDD7-6ED3-90DF79DD6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26955E-54A9-3BD4-EE49-D836CD77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26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2CE20-B716-ECC0-2DC1-BF6631128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02A666-0766-8B15-2B56-EE0E8FC00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62436-16C5-909E-956F-3D2E71A52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22338-58B6-91A6-5E23-3E017DF4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D2BC4-D09B-82B2-F822-BE3240C55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92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9C94C7-6766-0E45-BA6E-32140C49A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BA27D-3DD8-8E23-6A3C-59DBEC79A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CF0BE-E304-0EF6-6115-E00399DB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AEAF6-C3EF-D2A5-1BA9-914A312E4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CCF09-3EB2-88E2-AC5D-FCF5169CE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2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0BF995-2527-0527-D69C-77F3C59A6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99945-53D2-FE28-3C41-B84EB05C9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CEC59-AA19-C2DC-FB87-501BD7D8FE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374871-69A9-4A81-8AD8-B6E70299B3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5A84B-6471-29A1-7A05-C593E562AD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6FC1D-18FB-94F6-06FD-8C3EC8C07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78A59F-72A5-4B83-9A11-810359EBC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77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xbn.boardsofnursing.org/txb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artsloungenyc.com/2025/08/29/practical-ways-to-show-professionalism-in-the-classroom/" TargetMode="External"/><Relationship Id="rId3" Type="http://schemas.openxmlformats.org/officeDocument/2006/relationships/hyperlink" Target="https://www.bon.texas.gov/practice_bon_position_statements_content.asp.html#15.13" TargetMode="External"/><Relationship Id="rId7" Type="http://schemas.openxmlformats.org/officeDocument/2006/relationships/hyperlink" Target="https://texas-sos.appianportalsgov.com/rules-and-meetings?$locale=en_US&amp;interface=VIEW_TAC_SUMMARY&amp;queryAsDate=11%2F07%2F2025&amp;recordId=166059" TargetMode="External"/><Relationship Id="rId2" Type="http://schemas.openxmlformats.org/officeDocument/2006/relationships/hyperlink" Target="https://www.bon.texas.gov/practice_nursing_practice.asp.html#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exas-sos.appianportalsgov.com/rules-and-meetings?chapter=217&amp;interface=VIEW_TAC&amp;part=11&amp;title=22" TargetMode="External"/><Relationship Id="rId5" Type="http://schemas.openxmlformats.org/officeDocument/2006/relationships/hyperlink" Target="https://statutes.capitol.texas.gov/Docs/OC/htm/OC.301.htm" TargetMode="External"/><Relationship Id="rId4" Type="http://schemas.openxmlformats.org/officeDocument/2006/relationships/hyperlink" Target="https://www.bon.texas.gov/education_continuing_education.asp.html#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4BF8A-21A7-405D-AE76-24B3335243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933" y="1122363"/>
            <a:ext cx="10337799" cy="79957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</a:rPr>
              <a:t>TAVNE NETWORKING 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0B55E3-FDD4-4B8E-8F75-CCC3A1D3EE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2235200"/>
            <a:ext cx="10473265" cy="3761563"/>
          </a:xfrm>
        </p:spPr>
        <p:txBody>
          <a:bodyPr>
            <a:norm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Current Trends and Issues in Vocational Nursing Education</a:t>
            </a: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October 15, 2026</a:t>
            </a:r>
          </a:p>
          <a:p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Facilitators:</a:t>
            </a:r>
          </a:p>
          <a:p>
            <a:r>
              <a:rPr lang="en-US" sz="1900" b="1" dirty="0">
                <a:latin typeface="Verdana" panose="020B0604030504040204" pitchFamily="34" charset="0"/>
                <a:ea typeface="Verdana" panose="020B0604030504040204" pitchFamily="34" charset="0"/>
              </a:rPr>
              <a:t>Sandra McCrary-Marshall, MSN, RN  (Austin Community College)</a:t>
            </a:r>
          </a:p>
          <a:p>
            <a:r>
              <a:rPr lang="en-US" sz="1900" b="1" dirty="0">
                <a:latin typeface="Verdana" panose="020B0604030504040204" pitchFamily="34" charset="0"/>
                <a:ea typeface="Verdana" panose="020B0604030504040204" pitchFamily="34" charset="0"/>
              </a:rPr>
              <a:t>Jane Lopes, MS, RN, CDP  (NCTC, Grayson, Collin Colleges, retired)</a:t>
            </a:r>
          </a:p>
        </p:txBody>
      </p:sp>
    </p:spTree>
    <p:extLst>
      <p:ext uri="{BB962C8B-B14F-4D97-AF65-F5344CB8AC3E}">
        <p14:creationId xmlns:p14="http://schemas.microsoft.com/office/powerpoint/2010/main" val="281551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3A883-F976-A93C-076A-7FF792E1A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408"/>
          </a:xfrm>
        </p:spPr>
        <p:txBody>
          <a:bodyPr>
            <a:normAutofit/>
          </a:bodyPr>
          <a:lstStyle/>
          <a:p>
            <a:pPr algn="ctr"/>
            <a:r>
              <a:rPr lang="en-US" sz="3200" b="1" u="sng" dirty="0">
                <a:latin typeface="Verdana" panose="020B0604030504040204" pitchFamily="34" charset="0"/>
                <a:ea typeface="Verdana" panose="020B0604030504040204" pitchFamily="34" charset="0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40019-29A9-807E-056F-DD9E2A22E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199" y="1185334"/>
            <a:ext cx="11014076" cy="499163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Following this professional networking session, the participants will be able to:</a:t>
            </a:r>
          </a:p>
          <a:p>
            <a:pPr marL="0" indent="0" algn="l">
              <a:buNone/>
            </a:pPr>
            <a:endParaRPr lang="en-US" sz="2000" dirty="0">
              <a:solidFill>
                <a:srgbClr val="22222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Identify the needed requirements and new procedures for Continuing Education to maintain a nursing license in Texas;</a:t>
            </a:r>
            <a:endParaRPr lang="en-US" sz="1000" b="0" i="0" dirty="0"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l">
              <a:buNone/>
            </a:pPr>
            <a:endParaRPr lang="en-US" sz="2000" b="0" i="0" dirty="0"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l">
              <a:buAutoNum type="arabicPeriod" startAt="2"/>
            </a:pPr>
            <a:r>
              <a:rPr lang="en-US" sz="2000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Discuss handling of student payment requirements for clinical sites;</a:t>
            </a:r>
          </a:p>
          <a:p>
            <a:pPr marL="0" indent="0" algn="l">
              <a:buNone/>
            </a:pPr>
            <a:endParaRPr lang="en-US" sz="1000" b="0" i="0" dirty="0"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l">
              <a:buAutoNum type="arabicPeriod" startAt="3"/>
            </a:pPr>
            <a:r>
              <a:rPr lang="en-US" sz="2000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Describe the differing roles of the RN versus the LVN in a school nurse setting;</a:t>
            </a:r>
          </a:p>
          <a:p>
            <a:pPr marL="0" indent="0" algn="l">
              <a:buNone/>
            </a:pPr>
            <a:endParaRPr lang="en-US" sz="1000" b="0" i="0" dirty="0"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l">
              <a:buAutoNum type="arabicPeriod" startAt="4"/>
            </a:pPr>
            <a:r>
              <a:rPr lang="en-US" sz="2000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Understand and discuss the importance of professiona</a:t>
            </a:r>
            <a:r>
              <a:rPr lang="en-US" sz="2000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lism in the classroom by both the faculty and the students.</a:t>
            </a:r>
          </a:p>
          <a:p>
            <a:pPr marL="457200" indent="-457200" algn="l">
              <a:buAutoNum type="arabicPeriod" startAt="4"/>
            </a:pPr>
            <a:endParaRPr lang="en-US" sz="2000" dirty="0">
              <a:solidFill>
                <a:srgbClr val="22222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l">
              <a:buAutoNum type="arabicPeriod" startAt="4"/>
            </a:pPr>
            <a:r>
              <a:rPr lang="en-US" sz="2000" dirty="0">
                <a:solidFill>
                  <a:srgbClr val="22222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Share ideas with a variety of other nursing instructors; both new-to-teaching and very experienced educators.</a:t>
            </a:r>
            <a:endParaRPr lang="en-US" sz="1000" b="0" i="0" dirty="0"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l">
              <a:buNone/>
            </a:pPr>
            <a:endParaRPr lang="en-US" sz="1000" b="0" i="0" dirty="0">
              <a:solidFill>
                <a:srgbClr val="222222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94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9B25-6F42-7EF2-AE9C-A6D92730E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New Texas BON Continuing Education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0EF6A-11D3-DAA6-8446-008F1F8EC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Effective September 1, 2026</a:t>
            </a:r>
          </a:p>
          <a:p>
            <a:r>
              <a:rPr lang="en-US" sz="3200" dirty="0"/>
              <a:t>Must track and upload CE certificates on the TX Nurse Portal </a:t>
            </a:r>
          </a:p>
          <a:p>
            <a:pPr lvl="1"/>
            <a:r>
              <a:rPr lang="en-US" sz="3200" dirty="0">
                <a:hlinkClick r:id="rId2"/>
              </a:rPr>
              <a:t>https://txbn.boardsofnursing.org/txbn</a:t>
            </a:r>
            <a:endParaRPr lang="en-US" sz="3200" dirty="0"/>
          </a:p>
          <a:p>
            <a:pPr lvl="1"/>
            <a:r>
              <a:rPr lang="en-US" sz="3200" dirty="0"/>
              <a:t>Students must be made aware for post licensure</a:t>
            </a:r>
          </a:p>
          <a:p>
            <a:pPr lvl="1"/>
            <a:r>
              <a:rPr lang="en-US" sz="3200" dirty="0"/>
              <a:t>Upload as you receive them throughout the 2-year period</a:t>
            </a:r>
          </a:p>
          <a:p>
            <a:pPr lvl="1"/>
            <a:r>
              <a:rPr lang="en-US" sz="3200" dirty="0"/>
              <a:t>Must be an approved provider</a:t>
            </a:r>
          </a:p>
        </p:txBody>
      </p:sp>
    </p:spTree>
    <p:extLst>
      <p:ext uri="{BB962C8B-B14F-4D97-AF65-F5344CB8AC3E}">
        <p14:creationId xmlns:p14="http://schemas.microsoft.com/office/powerpoint/2010/main" val="3235451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4512B-5778-F231-1532-AA439DC04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A6C28-C194-90A6-EF9E-B3ADDA45F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Texas BON Continuing Education Requirements </a:t>
            </a:r>
            <a:r>
              <a:rPr lang="en-US" sz="3200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8D895-A8FD-53BA-951B-46A905284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Jurisprudence &amp; Ethics must be re-done </a:t>
            </a:r>
            <a:r>
              <a:rPr lang="en-US" sz="3200" b="1" u="sng" dirty="0"/>
              <a:t>every 6 years</a:t>
            </a:r>
          </a:p>
          <a:p>
            <a:pPr lvl="1"/>
            <a:r>
              <a:rPr lang="en-US" sz="3200" dirty="0"/>
              <a:t>Every third (3</a:t>
            </a:r>
            <a:r>
              <a:rPr lang="en-US" sz="3200" baseline="30000" dirty="0"/>
              <a:t>rd</a:t>
            </a:r>
            <a:r>
              <a:rPr lang="en-US" sz="3200" dirty="0"/>
              <a:t>) licensure renewal</a:t>
            </a:r>
          </a:p>
          <a:p>
            <a:pPr marL="457200" lvl="1" indent="0">
              <a:buNone/>
            </a:pPr>
            <a:endParaRPr lang="en-US" sz="3200" dirty="0"/>
          </a:p>
          <a:p>
            <a:pPr lvl="1"/>
            <a:r>
              <a:rPr lang="en-US" sz="3200" dirty="0"/>
              <a:t>These include the following topics:</a:t>
            </a:r>
          </a:p>
          <a:p>
            <a:pPr lvl="3"/>
            <a:r>
              <a:rPr lang="en-US" sz="3200" dirty="0"/>
              <a:t>Nurse Practice Act  (NPA)</a:t>
            </a:r>
          </a:p>
          <a:p>
            <a:pPr lvl="3"/>
            <a:r>
              <a:rPr lang="en-US" sz="3200" dirty="0"/>
              <a:t>New Board rules</a:t>
            </a:r>
          </a:p>
          <a:p>
            <a:pPr lvl="3"/>
            <a:r>
              <a:rPr lang="en-US" sz="3200" dirty="0"/>
              <a:t>Standards of nursing practice</a:t>
            </a:r>
          </a:p>
          <a:p>
            <a:pPr lvl="3"/>
            <a:r>
              <a:rPr lang="en-US" sz="3200" dirty="0"/>
              <a:t>Position statements from the TBON</a:t>
            </a:r>
          </a:p>
          <a:p>
            <a:pPr lvl="3"/>
            <a:r>
              <a:rPr lang="en-US" sz="3200" dirty="0"/>
              <a:t>Nursing ethics</a:t>
            </a:r>
          </a:p>
          <a:p>
            <a:pPr lvl="3"/>
            <a:r>
              <a:rPr lang="en-US" sz="3200" dirty="0"/>
              <a:t>Safe Harbor</a:t>
            </a:r>
          </a:p>
          <a:p>
            <a:pPr lvl="3"/>
            <a:r>
              <a:rPr lang="en-US" sz="3200" dirty="0"/>
              <a:t>Professional boundaries</a:t>
            </a:r>
          </a:p>
        </p:txBody>
      </p:sp>
    </p:spTree>
    <p:extLst>
      <p:ext uri="{BB962C8B-B14F-4D97-AF65-F5344CB8AC3E}">
        <p14:creationId xmlns:p14="http://schemas.microsoft.com/office/powerpoint/2010/main" val="10517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F9A09-1763-BB66-8A7A-55629F7CC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3F540-5C77-D80F-807C-884945D98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Texas BON Continuing Education Requirements </a:t>
            </a:r>
            <a:r>
              <a:rPr lang="en-US" sz="3200" b="1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5C871-BBED-5826-42E4-6AE5488C6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A </a:t>
            </a:r>
            <a:r>
              <a:rPr lang="en-US" sz="3200" b="1" u="sng" dirty="0"/>
              <a:t>minimum of 20 hours </a:t>
            </a:r>
            <a:r>
              <a:rPr lang="en-US" sz="3200" dirty="0"/>
              <a:t>of CE every 2-years</a:t>
            </a:r>
          </a:p>
          <a:p>
            <a:endParaRPr lang="en-US" sz="3200" dirty="0"/>
          </a:p>
          <a:p>
            <a:r>
              <a:rPr lang="en-US" sz="3200" dirty="0"/>
              <a:t>Targeted CE depending on the nurse’s area of practice</a:t>
            </a:r>
          </a:p>
          <a:p>
            <a:pPr lvl="1"/>
            <a:r>
              <a:rPr lang="en-US" dirty="0"/>
              <a:t>TAVNE topics cover CE requirements in field of </a:t>
            </a:r>
            <a:r>
              <a:rPr lang="en-US" b="1" dirty="0"/>
              <a:t>Nursing Education</a:t>
            </a:r>
          </a:p>
          <a:p>
            <a:pPr lvl="1"/>
            <a:r>
              <a:rPr lang="en-US" dirty="0"/>
              <a:t>For any direct patient care, need 2-hours </a:t>
            </a:r>
            <a:r>
              <a:rPr lang="en-US" b="1" dirty="0"/>
              <a:t>Human Trafficking </a:t>
            </a:r>
            <a:r>
              <a:rPr lang="en-US" dirty="0"/>
              <a:t>Prevention</a:t>
            </a:r>
          </a:p>
          <a:p>
            <a:pPr lvl="1"/>
            <a:r>
              <a:rPr lang="en-US" dirty="0"/>
              <a:t>For ED setting, need 2-hours </a:t>
            </a:r>
            <a:r>
              <a:rPr lang="en-US" b="1" dirty="0"/>
              <a:t>Forensic Evidence Collection</a:t>
            </a:r>
          </a:p>
          <a:p>
            <a:pPr lvl="1"/>
            <a:r>
              <a:rPr lang="en-US" dirty="0"/>
              <a:t>For supervising students with older clients, need 2-hours </a:t>
            </a:r>
            <a:r>
              <a:rPr lang="en-US" b="1" dirty="0"/>
              <a:t>Geriatric Care</a:t>
            </a:r>
          </a:p>
          <a:p>
            <a:pPr lvl="1"/>
            <a:r>
              <a:rPr lang="en-US" dirty="0"/>
              <a:t>For supervising or teaching </a:t>
            </a:r>
            <a:r>
              <a:rPr lang="en-US" b="1" dirty="0"/>
              <a:t>Pedi or OB</a:t>
            </a:r>
            <a:r>
              <a:rPr lang="en-US" dirty="0"/>
              <a:t>, at least 2-hours in those areas</a:t>
            </a:r>
          </a:p>
          <a:p>
            <a:pPr lvl="1"/>
            <a:r>
              <a:rPr lang="en-US" dirty="0"/>
              <a:t>For supervising or teaching </a:t>
            </a:r>
            <a:r>
              <a:rPr lang="en-US" b="1" dirty="0"/>
              <a:t>Med-Surg</a:t>
            </a:r>
            <a:r>
              <a:rPr lang="en-US" dirty="0"/>
              <a:t>, at least 2-hours in those areas</a:t>
            </a:r>
          </a:p>
          <a:p>
            <a:pPr lvl="1"/>
            <a:r>
              <a:rPr lang="en-US" dirty="0"/>
              <a:t>For supervising or teaching Psych, at least 2-hours in </a:t>
            </a:r>
            <a:r>
              <a:rPr lang="en-US" b="1" dirty="0"/>
              <a:t>Mental Health</a:t>
            </a:r>
          </a:p>
          <a:p>
            <a:pPr lvl="1"/>
            <a:endParaRPr lang="en-US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87760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ECF9-D3C7-A8DB-E715-F2EFF83BA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18521-8925-A594-4A83-88D46D6D2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Texas BON Continuing Education Requirements </a:t>
            </a:r>
            <a:r>
              <a:rPr lang="en-US" sz="3200" b="1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E9F93-9D8A-7145-6057-1C988266D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4400" dirty="0"/>
              <a:t>Your Program Director is also responsible to maintain all current CE completions on ALL nurse-licensed faculty members.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Please make sure to keep your department up-to-date</a:t>
            </a:r>
          </a:p>
          <a:p>
            <a:pPr marL="457200" lvl="1" indent="0">
              <a:buNone/>
            </a:pPr>
            <a:r>
              <a:rPr lang="en-US" sz="2800" dirty="0"/>
              <a:t>   (in addition to the TBON).</a:t>
            </a:r>
          </a:p>
          <a:p>
            <a:pPr lvl="1"/>
            <a:endParaRPr lang="en-US" sz="28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583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6D722-F54E-F6E1-BA74-DB1041BE7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B832E-70AB-CCF3-9E24-6AC52D15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Paying for Student’s Hospital Accounts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D8D5E-4819-A8C7-8FC6-1FAE84A6A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4000" dirty="0"/>
              <a:t>Some hospitals are now requiring the student nurses to pay a fee in order to have a hospital account activated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Baylor-Scott-White (BSW) facilities are doing this in the Austin area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60758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1BDE3-75FF-FDF7-8FB1-FC771ED57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20F5D-649E-F247-1486-2E623F445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Paying for Student’s Hospital Accounts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89B02-FD92-BA1F-405A-E98CFBC16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4000" dirty="0"/>
              <a:t>Is this happening in your clinical areas?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If so, how is payment handled at your school?</a:t>
            </a:r>
          </a:p>
          <a:p>
            <a:pPr lvl="1"/>
            <a:r>
              <a:rPr lang="en-US" sz="4000" dirty="0"/>
              <a:t>Does the college pick-up the cost?</a:t>
            </a:r>
          </a:p>
          <a:p>
            <a:pPr lvl="1"/>
            <a:r>
              <a:rPr lang="en-US" sz="4000" dirty="0"/>
              <a:t>Do the students pay the cost individually?</a:t>
            </a:r>
          </a:p>
        </p:txBody>
      </p:sp>
    </p:spTree>
    <p:extLst>
      <p:ext uri="{BB962C8B-B14F-4D97-AF65-F5344CB8AC3E}">
        <p14:creationId xmlns:p14="http://schemas.microsoft.com/office/powerpoint/2010/main" val="539753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5F0AE-2845-E07D-F2FA-EA093FAE4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5D8D-39CD-1D1C-917A-E671337F0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Roles of the LVN and RN in School Nursing</a:t>
            </a:r>
            <a:br>
              <a:rPr lang="en-US" b="1" dirty="0"/>
            </a:br>
            <a:r>
              <a:rPr lang="en-US" b="1" dirty="0"/>
              <a:t>TBON Position Statement 15.13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158D5-6C22-9348-6A17-110B87A2D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4000" dirty="0"/>
              <a:t> Texas Education Agency (TEA) in 19 Texas Administrative Code (TAC) 153.1022 defines an </a:t>
            </a:r>
            <a:r>
              <a:rPr lang="en-US" sz="4000" b="1" dirty="0"/>
              <a:t>RN school nurse </a:t>
            </a:r>
            <a:r>
              <a:rPr lang="en-US" sz="4000" dirty="0"/>
              <a:t>as “</a:t>
            </a:r>
            <a:r>
              <a:rPr lang="en-US" sz="4000" u="sng" dirty="0"/>
              <a:t>an educator </a:t>
            </a:r>
            <a:r>
              <a:rPr lang="en-US" sz="4000" dirty="0"/>
              <a:t>employed to provide…nursing and health care services” to students with a variety of healthcare needs.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09515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86839-952F-9982-FA6E-E0F8E6D48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DA9BF-6F1E-82E7-A814-D6056EA67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Roles of the LVN and RN in School Nursing</a:t>
            </a:r>
            <a:br>
              <a:rPr lang="en-US" b="1" dirty="0"/>
            </a:br>
            <a:r>
              <a:rPr lang="en-US" b="1" dirty="0"/>
              <a:t>TBON Position Statement 15.13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F800C-096B-C97F-9ABB-9B49B51E6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4000" dirty="0"/>
              <a:t> The </a:t>
            </a:r>
            <a:r>
              <a:rPr lang="en-US" sz="4000" b="1" dirty="0"/>
              <a:t>RN as a school nurse </a:t>
            </a:r>
            <a:r>
              <a:rPr lang="en-US" sz="4000" dirty="0"/>
              <a:t>must:</a:t>
            </a:r>
          </a:p>
          <a:p>
            <a:pPr lvl="2"/>
            <a:r>
              <a:rPr lang="en-US" sz="3200" dirty="0"/>
              <a:t>Possess comprehensive assessment skills;</a:t>
            </a:r>
          </a:p>
          <a:p>
            <a:pPr lvl="2"/>
            <a:r>
              <a:rPr lang="en-US" sz="3200" dirty="0"/>
              <a:t>Utilize skills to promote health and prevent illness;</a:t>
            </a:r>
          </a:p>
          <a:p>
            <a:pPr lvl="2"/>
            <a:r>
              <a:rPr lang="en-US" sz="3200" dirty="0"/>
              <a:t>Intervene in situations according to </a:t>
            </a:r>
            <a:r>
              <a:rPr lang="en-US" sz="3200" dirty="0" err="1"/>
              <a:t>nsg</a:t>
            </a:r>
            <a:r>
              <a:rPr lang="en-US" sz="3200" dirty="0"/>
              <a:t>. care plan;</a:t>
            </a:r>
          </a:p>
          <a:p>
            <a:pPr lvl="2"/>
            <a:r>
              <a:rPr lang="en-US" sz="3200" dirty="0"/>
              <a:t>Follow-up with evaluation of outcomes </a:t>
            </a:r>
          </a:p>
        </p:txBody>
      </p:sp>
    </p:spTree>
    <p:extLst>
      <p:ext uri="{BB962C8B-B14F-4D97-AF65-F5344CB8AC3E}">
        <p14:creationId xmlns:p14="http://schemas.microsoft.com/office/powerpoint/2010/main" val="1877144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69467-25CD-2B52-958F-3EADBA108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FBE6F-CD5D-6830-C574-A1A41FA4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Roles of the LVN and RN in School Nursing</a:t>
            </a:r>
            <a:br>
              <a:rPr lang="en-US" b="1" dirty="0"/>
            </a:br>
            <a:r>
              <a:rPr lang="en-US" b="1" dirty="0"/>
              <a:t>TBON Position Statement 15.13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93257-6F33-1164-7586-969763DB3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4000" dirty="0"/>
              <a:t> An </a:t>
            </a:r>
            <a:r>
              <a:rPr lang="en-US" sz="4000" b="1" dirty="0"/>
              <a:t>RN </a:t>
            </a:r>
            <a:r>
              <a:rPr lang="en-US" sz="4000" dirty="0"/>
              <a:t>is </a:t>
            </a:r>
            <a:r>
              <a:rPr lang="en-US" sz="4000" u="sng" dirty="0"/>
              <a:t>always responsible</a:t>
            </a:r>
            <a:r>
              <a:rPr lang="en-US" sz="4000" dirty="0"/>
              <a:t> to “monitor, coordinate, and evaluate the provision of health services necessary to meet individual student needs essential in achieving educational objectives.”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56811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8618-FEF6-20A1-01BE-34354798F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B303-A5FD-915B-8B6A-01827470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Roles of the LVN and RN in School Nursing</a:t>
            </a:r>
            <a:br>
              <a:rPr lang="en-US" b="1" dirty="0"/>
            </a:br>
            <a:r>
              <a:rPr lang="en-US" b="1" dirty="0"/>
              <a:t>TBON Position Statement 15.13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D02FB-D4AD-DCF5-941E-0D6743F8B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3200" dirty="0"/>
          </a:p>
          <a:p>
            <a:r>
              <a:rPr lang="en-US" sz="4000" dirty="0"/>
              <a:t> The </a:t>
            </a:r>
            <a:r>
              <a:rPr lang="en-US" sz="4000" b="1" dirty="0"/>
              <a:t>LVN as a school nurse </a:t>
            </a:r>
            <a:r>
              <a:rPr lang="en-US" sz="4000" dirty="0"/>
              <a:t>“has a directed scope of practice under the supervision of an RN.”</a:t>
            </a:r>
          </a:p>
          <a:p>
            <a:r>
              <a:rPr lang="en-US" sz="4000" dirty="0"/>
              <a:t>LVNs are limited to aspects of care in TBON Rule 217.11 – Standards of Nursing Practice and according to the LVN’s educational preparation and demonstrated competency.</a:t>
            </a:r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074295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65765-A24F-AA6C-7443-ABC784591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F1064-2030-D382-AB5A-5C017D86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Roles of the LVN and RN in School Nursing</a:t>
            </a:r>
            <a:br>
              <a:rPr lang="en-US" b="1" dirty="0"/>
            </a:br>
            <a:r>
              <a:rPr lang="en-US" b="1" dirty="0"/>
              <a:t>TBON Position Statement 15.13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C4DFE-BCF2-320C-D1C9-CC4A1EAF0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4000" dirty="0"/>
              <a:t> What are your students’ expected educational goals when in a clinical school nurse setting?</a:t>
            </a:r>
          </a:p>
          <a:p>
            <a:endParaRPr lang="en-US" sz="4000" dirty="0"/>
          </a:p>
          <a:p>
            <a:r>
              <a:rPr lang="en-US" sz="4000" dirty="0"/>
              <a:t>What skills do your students perform when doing a school nurse clinical rotation?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40100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F6937-B0F6-2145-E981-0AFC6BD56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FB835-AB50-2AF9-F192-0287D583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Professionalism in the Classroom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4005A-38E0-1D84-865B-8F3B87091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Shapes how the students view the importance of education</a:t>
            </a:r>
          </a:p>
          <a:p>
            <a:r>
              <a:rPr lang="en-US" sz="4000" dirty="0"/>
              <a:t>It can also shape how the students see themselves</a:t>
            </a:r>
          </a:p>
          <a:p>
            <a:r>
              <a:rPr lang="en-US" sz="4000" dirty="0"/>
              <a:t>Professionalism has a ripple effect.  Nursing is a SERIOUS, VITAL profession.  If not taken seriously, people can die.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5365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2E50F-8317-1ABF-00D1-77ACF98B7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F1A2E-4B2A-1165-69EF-2547939C4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Professionalism in the Classroom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40823-CB1F-83C9-3CE3-B505E5535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pPr marL="0" indent="0">
              <a:buNone/>
            </a:pPr>
            <a:r>
              <a:rPr lang="en-US" sz="4400" dirty="0"/>
              <a:t>Professionalism should be demonstrated by the faculty at </a:t>
            </a:r>
            <a:r>
              <a:rPr lang="en-US" sz="4400" b="1" dirty="0"/>
              <a:t>ALL</a:t>
            </a:r>
            <a:r>
              <a:rPr lang="en-US" sz="4400" dirty="0"/>
              <a:t> times.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Students cannot be expected to act more professionally than the faculty member.</a:t>
            </a:r>
          </a:p>
        </p:txBody>
      </p:sp>
    </p:spTree>
    <p:extLst>
      <p:ext uri="{BB962C8B-B14F-4D97-AF65-F5344CB8AC3E}">
        <p14:creationId xmlns:p14="http://schemas.microsoft.com/office/powerpoint/2010/main" val="3181829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FA9CA-E9B0-570D-7638-E44CD611F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6327F-9F68-DC9C-5E98-043B59BEA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Rules for Professionalism in the Classroom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72BA2-F529-17FA-FD68-CA4B13EE6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426075"/>
          </a:xfrm>
        </p:spPr>
        <p:txBody>
          <a:bodyPr>
            <a:normAutofit fontScale="77500" lnSpcReduction="20000"/>
          </a:bodyPr>
          <a:lstStyle/>
          <a:p>
            <a:endParaRPr lang="en-US" sz="3200" dirty="0"/>
          </a:p>
          <a:p>
            <a:r>
              <a:rPr lang="en-US" sz="3200" dirty="0"/>
              <a:t>Dress:  Show-up well-dressed and well-kept.</a:t>
            </a:r>
          </a:p>
          <a:p>
            <a:r>
              <a:rPr lang="en-US" sz="3200" dirty="0"/>
              <a:t>Demeanor/ Behavior/ Attitude:  Will signal respect for learning</a:t>
            </a:r>
          </a:p>
          <a:p>
            <a:r>
              <a:rPr lang="en-US" sz="3200" dirty="0"/>
              <a:t>Prompt Arrival &amp; Preparation:  Shows that you respect the students’ time</a:t>
            </a:r>
          </a:p>
          <a:p>
            <a:endParaRPr lang="en-US" sz="3200" dirty="0"/>
          </a:p>
          <a:p>
            <a:r>
              <a:rPr lang="en-US" sz="3200" dirty="0"/>
              <a:t>Feedback:  Offer constructive feedback that uplifts rather than shames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Boundaries:  Maintain a healthy distance</a:t>
            </a:r>
          </a:p>
          <a:p>
            <a:pPr lvl="1"/>
            <a:r>
              <a:rPr lang="en-US" sz="2800" dirty="0"/>
              <a:t>You are their nursing instructor; not their friend</a:t>
            </a:r>
          </a:p>
          <a:p>
            <a:pPr lvl="1"/>
            <a:r>
              <a:rPr lang="en-US" sz="2800" dirty="0"/>
              <a:t>Too much familiarity can blur authority</a:t>
            </a:r>
          </a:p>
          <a:p>
            <a:pPr lvl="1"/>
            <a:r>
              <a:rPr lang="en-US" sz="2800" dirty="0"/>
              <a:t>Too much rigidity can hinder connection</a:t>
            </a:r>
          </a:p>
          <a:p>
            <a:endParaRPr lang="en-US" sz="3200" dirty="0"/>
          </a:p>
          <a:p>
            <a:r>
              <a:rPr lang="en-US" sz="3200" dirty="0"/>
              <a:t>Accountability:  Do what you say you will do.</a:t>
            </a:r>
          </a:p>
          <a:p>
            <a:pPr lvl="1"/>
            <a:r>
              <a:rPr lang="en-US" sz="2800" dirty="0"/>
              <a:t>Admit when you are wrong and correct the situation</a:t>
            </a:r>
          </a:p>
          <a:p>
            <a:pPr lvl="1"/>
            <a:r>
              <a:rPr lang="en-US" sz="2800" dirty="0"/>
              <a:t>Student respect honesty more than perfection                       (Adaeze M. </a:t>
            </a:r>
            <a:r>
              <a:rPr lang="en-US" sz="2800" dirty="0" err="1"/>
              <a:t>Nwadile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6446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9966B-826B-F1CD-8F57-F36391220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3D381-965D-1E6B-BA33-6864142EB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Professionalism in the Classroom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80005-040A-2133-7AC2-85F00B680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750"/>
            <a:ext cx="10515600" cy="5064125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Unprofessional behavior in the classroom is upsetting to both faculty and students.</a:t>
            </a:r>
          </a:p>
          <a:p>
            <a:endParaRPr lang="en-US" sz="2400" dirty="0"/>
          </a:p>
          <a:p>
            <a:r>
              <a:rPr lang="en-US" sz="4400" dirty="0"/>
              <a:t>It disrupts the learning environment and robs other students of learning opportunities.</a:t>
            </a:r>
          </a:p>
          <a:p>
            <a:endParaRPr lang="en-US" sz="2400" dirty="0"/>
          </a:p>
          <a:p>
            <a:r>
              <a:rPr lang="en-US" sz="4400" dirty="0"/>
              <a:t>The faculty member MUST control the classroom milieu.</a:t>
            </a:r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25821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67378-8046-51DD-435B-A339D2D41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F5361-914F-7B2A-9CEC-3E8B8C52C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Professionalism in the Classroom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668E3-F1A7-AC05-ACCA-DCC2C7B5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750"/>
            <a:ext cx="10515600" cy="5064125"/>
          </a:xfrm>
        </p:spPr>
        <p:txBody>
          <a:bodyPr>
            <a:normAutofit/>
          </a:bodyPr>
          <a:lstStyle/>
          <a:p>
            <a:r>
              <a:rPr lang="en-US" sz="3200" dirty="0"/>
              <a:t>What problems have you encountered at your school?</a:t>
            </a:r>
          </a:p>
          <a:p>
            <a:endParaRPr lang="en-US" sz="3200" dirty="0"/>
          </a:p>
          <a:p>
            <a:r>
              <a:rPr lang="en-US" sz="3200" dirty="0"/>
              <a:t>How where the problems handled?</a:t>
            </a:r>
          </a:p>
          <a:p>
            <a:endParaRPr lang="en-US" sz="3200" dirty="0"/>
          </a:p>
          <a:p>
            <a:r>
              <a:rPr lang="en-US" sz="3200" dirty="0"/>
              <a:t>Was the problem resolved with the previous action?</a:t>
            </a:r>
          </a:p>
          <a:p>
            <a:endParaRPr lang="en-US" sz="3200" dirty="0"/>
          </a:p>
          <a:p>
            <a:r>
              <a:rPr lang="en-US" sz="3200" dirty="0"/>
              <a:t>Do any schools have a civility contract that the students must sign?  If so, is the contract enforced?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52993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416AB-3CC1-6A28-59FA-689247284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4614-B681-7D25-8517-44AD6C4DA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405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9BBAC-EFF4-C787-9884-45C3A2928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0" y="1882775"/>
            <a:ext cx="10515600" cy="4351338"/>
          </a:xfrm>
        </p:spPr>
        <p:txBody>
          <a:bodyPr>
            <a:normAutofit/>
          </a:bodyPr>
          <a:lstStyle/>
          <a:p>
            <a:r>
              <a:rPr lang="en-US" sz="1200" dirty="0">
                <a:hlinkClick r:id="rId2"/>
              </a:rPr>
              <a:t>https://www.bon.texas.gov/practice_nursing_practice.asp.html#T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hlinkClick r:id="rId3"/>
              </a:rPr>
              <a:t>https://www.bon.texas.gov/practice_bon_position_statements_content.asp.html#15.13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hlinkClick r:id="rId3"/>
              </a:rPr>
              <a:t>https://www.bon.texas.gov/practice_bon_position_statements_content.asp.html#15.13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hlinkClick r:id="rId4"/>
              </a:rPr>
              <a:t>https://www.bon.Texas.gov/education_continuing_education.asp.html#D</a:t>
            </a:r>
            <a:endParaRPr lang="en-US" sz="1200" dirty="0"/>
          </a:p>
          <a:p>
            <a:r>
              <a:rPr lang="en-US" sz="1200" dirty="0"/>
              <a:t>Nursing Practice Act, </a:t>
            </a:r>
            <a:r>
              <a:rPr lang="en-US" sz="1200" dirty="0">
                <a:hlinkClick r:id="rId5"/>
              </a:rPr>
              <a:t>TOC §301.353</a:t>
            </a:r>
            <a:r>
              <a:rPr lang="en-US" sz="1200" dirty="0"/>
              <a:t> and </a:t>
            </a:r>
            <a:r>
              <a:rPr lang="en-US" sz="1200" dirty="0">
                <a:hlinkClick r:id="rId6"/>
              </a:rPr>
              <a:t>22 TAC§ 217.11</a:t>
            </a:r>
            <a:r>
              <a:rPr lang="en-US" sz="1200" dirty="0"/>
              <a:t>(2) , </a:t>
            </a:r>
            <a:r>
              <a:rPr lang="en-US" sz="1200" baseline="30000" dirty="0"/>
              <a:t>2</a:t>
            </a:r>
            <a:r>
              <a:rPr lang="en-US" sz="1200" dirty="0"/>
              <a:t> </a:t>
            </a:r>
            <a:r>
              <a:rPr lang="en-US" sz="1200" dirty="0">
                <a:hlinkClick r:id="rId6"/>
              </a:rPr>
              <a:t>22 TAC§217.11</a:t>
            </a:r>
            <a:r>
              <a:rPr lang="en-US" sz="1200" dirty="0"/>
              <a:t>(2) , </a:t>
            </a:r>
            <a:r>
              <a:rPr lang="en-US" sz="1200" baseline="30000" dirty="0"/>
              <a:t>3</a:t>
            </a:r>
            <a:r>
              <a:rPr lang="en-US" sz="1200" dirty="0"/>
              <a:t> </a:t>
            </a:r>
            <a:r>
              <a:rPr lang="en-US" sz="1200" u="sng" dirty="0">
                <a:hlinkClick r:id="rId7"/>
              </a:rPr>
              <a:t>22 TAC §225.4</a:t>
            </a:r>
            <a:r>
              <a:rPr lang="en-US" sz="1200" dirty="0"/>
              <a:t>(9)</a:t>
            </a:r>
          </a:p>
          <a:p>
            <a:r>
              <a:rPr lang="en-US" sz="1200" dirty="0">
                <a:hlinkClick r:id="rId8"/>
              </a:rPr>
              <a:t>https://artsloungenyc.com/2025/08/29/practical-ways-to-show-professionalism-in-the-classroom/</a:t>
            </a:r>
            <a:r>
              <a:rPr lang="en-US" sz="1200" dirty="0"/>
              <a:t>  August 29, 2025.  </a:t>
            </a:r>
            <a:r>
              <a:rPr lang="en-US" sz="1200" u="sng" dirty="0" err="1"/>
              <a:t>ArtsLounge</a:t>
            </a:r>
            <a:r>
              <a:rPr lang="en-US" sz="1200" dirty="0"/>
              <a:t>.  “Practical Ways to Show Professionalism in the Classroom.”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749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1144</Words>
  <Application>Microsoft Office PowerPoint</Application>
  <PresentationFormat>Widescreen</PresentationFormat>
  <Paragraphs>143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Verdana</vt:lpstr>
      <vt:lpstr>Office Theme</vt:lpstr>
      <vt:lpstr>TAVNE NETWORKING WORKSHOP</vt:lpstr>
      <vt:lpstr>Objectives</vt:lpstr>
      <vt:lpstr>New Texas BON Continuing Education Requirements</vt:lpstr>
      <vt:lpstr>Texas BON Continuing Education Requirements (continued)</vt:lpstr>
      <vt:lpstr>Texas BON Continuing Education Requirements (continued)</vt:lpstr>
      <vt:lpstr>Texas BON Continuing Education Requirements (continued)</vt:lpstr>
      <vt:lpstr>Paying for Student’s Hospital Accounts</vt:lpstr>
      <vt:lpstr>Paying for Student’s Hospital Accounts </vt:lpstr>
      <vt:lpstr>Roles of the LVN and RN in School Nursing TBON Position Statement 15.13 </vt:lpstr>
      <vt:lpstr>Roles of the LVN and RN in School Nursing TBON Position Statement 15.13 </vt:lpstr>
      <vt:lpstr>Roles of the LVN and RN in School Nursing TBON Position Statement 15.13 </vt:lpstr>
      <vt:lpstr>Roles of the LVN and RN in School Nursing TBON Position Statement 15.13 </vt:lpstr>
      <vt:lpstr>Roles of the LVN and RN in School Nursing TBON Position Statement 15.13 </vt:lpstr>
      <vt:lpstr>Professionalism in the Classroom </vt:lpstr>
      <vt:lpstr>Professionalism in the Classroom </vt:lpstr>
      <vt:lpstr>Rules for Professionalism in the Classroom </vt:lpstr>
      <vt:lpstr>Professionalism in the Classroom </vt:lpstr>
      <vt:lpstr>Professionalism in the Classroom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JaneILopes23@gmail.com</dc:creator>
  <cp:lastModifiedBy>Charlet Blades</cp:lastModifiedBy>
  <cp:revision>5</cp:revision>
  <dcterms:created xsi:type="dcterms:W3CDTF">2026-06-18T13:53:27Z</dcterms:created>
  <dcterms:modified xsi:type="dcterms:W3CDTF">2026-07-03T11:32:06Z</dcterms:modified>
</cp:coreProperties>
</file>